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876" r:id="rId1"/>
  </p:sldMasterIdLst>
  <p:notesMasterIdLst>
    <p:notesMasterId r:id="rId14"/>
  </p:notesMasterIdLst>
  <p:sldIdLst>
    <p:sldId id="575" r:id="rId2"/>
    <p:sldId id="713" r:id="rId3"/>
    <p:sldId id="641" r:id="rId4"/>
    <p:sldId id="645" r:id="rId5"/>
    <p:sldId id="648" r:id="rId6"/>
    <p:sldId id="715" r:id="rId7"/>
    <p:sldId id="719" r:id="rId8"/>
    <p:sldId id="720" r:id="rId9"/>
    <p:sldId id="748" r:id="rId10"/>
    <p:sldId id="749" r:id="rId11"/>
    <p:sldId id="750" r:id="rId12"/>
    <p:sldId id="767" r:id="rId13"/>
  </p:sldIdLst>
  <p:sldSz cx="6858000" cy="9906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CE4"/>
    <a:srgbClr val="FFCCFF"/>
    <a:srgbClr val="CC99FF"/>
    <a:srgbClr val="680CB4"/>
    <a:srgbClr val="9933FF"/>
    <a:srgbClr val="FFF0C1"/>
    <a:srgbClr val="FFDC6D"/>
    <a:srgbClr val="DFFCFD"/>
    <a:srgbClr val="FF3300"/>
    <a:srgbClr val="FC9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8674" autoAdjust="0"/>
  </p:normalViewPr>
  <p:slideViewPr>
    <p:cSldViewPr>
      <p:cViewPr>
        <p:scale>
          <a:sx n="80" d="100"/>
          <a:sy n="80" d="100"/>
        </p:scale>
        <p:origin x="-1830" y="16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33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CC99FF"/>
              </a:solidFill>
            </c:spPr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rgbClr val="FC9AE0"/>
              </a:solidFill>
            </c:spPr>
          </c:dPt>
          <c:dLbls>
            <c:dLbl>
              <c:idx val="0"/>
              <c:layout>
                <c:manualLayout>
                  <c:x val="0.17849422353339692"/>
                  <c:y val="-0.16696293004480994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FF0000"/>
                        </a:solidFill>
                      </a:rPr>
                      <a:t>Налог на доходы физических лиц
</a:t>
                    </a:r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11,1 млрд.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4602611088727843"/>
                  <c:y val="0.136392252712662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Налог</a:t>
                    </a:r>
                  </a:p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на прибыль организаций
</a:t>
                    </a:r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10,6 млрд. рублей 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50082274808971838"/>
                  <c:y val="-1.1114103263888616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FF0000"/>
                        </a:solidFill>
                      </a:rPr>
                      <a:t>Акцизы
</a:t>
                    </a:r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15,1 млрд. рублей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37273250503030536"/>
                  <c:y val="0.24482530322717774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FF0000"/>
                        </a:solidFill>
                      </a:rPr>
                      <a:t>Налог на имущество
</a:t>
                    </a:r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3,4 млрд. рублей 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15936984244053276"/>
                  <c:y val="-0.14957902005262441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FF0000"/>
                        </a:solidFill>
                      </a:rPr>
                      <a:t>Финансовая помощь из федерального бюджета
</a:t>
                    </a:r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7,9 млрд.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0.12959639222717328"/>
                  <c:y val="-0.14510842394323339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FF0000"/>
                        </a:solidFill>
                      </a:rPr>
                      <a:t>Другие налоговые и неналоговые доходы
</a:t>
                    </a:r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4,1 млрд. рублей 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pPr>
              <a:ln w="9525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Налог на прибыль организаций</c:v>
                </c:pt>
                <c:pt idx="2">
                  <c:v>Налог на имущество</c:v>
                </c:pt>
                <c:pt idx="3">
                  <c:v>Акцизы</c:v>
                </c:pt>
                <c:pt idx="4">
                  <c:v>Финансовая помощь из федерального бюджета</c:v>
                </c:pt>
                <c:pt idx="5">
                  <c:v>Другие налоговые и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11.1</c:v>
                </c:pt>
                <c:pt idx="1">
                  <c:v>10.6</c:v>
                </c:pt>
                <c:pt idx="2">
                  <c:v>3.4</c:v>
                </c:pt>
                <c:pt idx="3">
                  <c:v>15.1</c:v>
                </c:pt>
                <c:pt idx="4">
                  <c:v>7.9</c:v>
                </c:pt>
                <c:pt idx="5">
                  <c:v>4.0999999999999961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87681-DD40-4E14-8B72-441708CEAE5A}" type="doc">
      <dgm:prSet loTypeId="urn:microsoft.com/office/officeart/2005/8/layout/process3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8C0FC9C-1C73-4680-810F-86AFA1C7CB42}" type="pres">
      <dgm:prSet presAssocID="{06187681-DD40-4E14-8B72-441708CEAE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B515255-585E-4291-B5E6-262CDA451D13}" type="presOf" srcId="{06187681-DD40-4E14-8B72-441708CEAE5A}" destId="{A8C0FC9C-1C73-4680-810F-86AFA1C7CB42}" srcOrd="0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5E493D-6015-4E87-AA2A-8D466C18C7AC}" type="doc">
      <dgm:prSet loTypeId="urn:microsoft.com/office/officeart/2005/8/layout/hProcess9" loCatId="process" qsTypeId="urn:microsoft.com/office/officeart/2005/8/quickstyle/3d4" qsCatId="3D" csTypeId="urn:microsoft.com/office/officeart/2005/8/colors/accent5_5" csCatId="accent5" phldr="1"/>
      <dgm:spPr/>
    </dgm:pt>
    <dgm:pt modelId="{0FF4388C-B8BD-42CB-A7BC-5B1A3CAB1E9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Утверждённый план на 2018 год</a:t>
          </a:r>
          <a:endParaRPr lang="ru-RU" b="1" dirty="0">
            <a:solidFill>
              <a:schemeClr val="tx1"/>
            </a:solidFill>
          </a:endParaRPr>
        </a:p>
      </dgm:t>
    </dgm:pt>
    <dgm:pt modelId="{E2BE307E-595C-44A0-8C28-66137F0AE675}" type="parTrans" cxnId="{3AF16CD4-9C8C-4185-A095-9BD020C32E7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EE278CE-1CF8-4665-ADF2-377B616C5521}" type="sibTrans" cxnId="{3AF16CD4-9C8C-4185-A095-9BD020C32E7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0C672F-C706-4E84-8ED5-74C1BBF4CEB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Прогноз </a:t>
          </a:r>
        </a:p>
        <a:p>
          <a:r>
            <a:rPr lang="ru-RU" b="1" dirty="0" smtClean="0">
              <a:solidFill>
                <a:schemeClr val="tx1"/>
              </a:solidFill>
            </a:rPr>
            <a:t>2019 год</a:t>
          </a:r>
          <a:endParaRPr lang="ru-RU" b="1" dirty="0">
            <a:solidFill>
              <a:schemeClr val="tx1"/>
            </a:solidFill>
          </a:endParaRPr>
        </a:p>
      </dgm:t>
    </dgm:pt>
    <dgm:pt modelId="{8E7A70BE-C5E7-4D78-9DF9-54877A4018DF}" type="parTrans" cxnId="{CD3A2ACA-D7DD-4C39-AC53-10C1EDD8F4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1726E98-0161-4EB7-9050-C30F5727940A}" type="sibTrans" cxnId="{CD3A2ACA-D7DD-4C39-AC53-10C1EDD8F4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20097B2-BEF1-4E67-86A7-F2444573F66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Прогноз </a:t>
          </a:r>
        </a:p>
        <a:p>
          <a:r>
            <a:rPr lang="ru-RU" b="1" dirty="0" smtClean="0">
              <a:solidFill>
                <a:schemeClr val="tx1"/>
              </a:solidFill>
            </a:rPr>
            <a:t>2020 год</a:t>
          </a:r>
          <a:endParaRPr lang="ru-RU" b="1" dirty="0">
            <a:solidFill>
              <a:schemeClr val="tx1"/>
            </a:solidFill>
          </a:endParaRPr>
        </a:p>
      </dgm:t>
    </dgm:pt>
    <dgm:pt modelId="{202A1359-2B67-43B2-8D4C-70477E15E583}" type="parTrans" cxnId="{EA784262-7B38-43A1-A016-9D81C42E0A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875E3A3-F4DA-4EFC-8193-20C0127AE532}" type="sibTrans" cxnId="{EA784262-7B38-43A1-A016-9D81C42E0A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449C2EB-6C50-4014-9982-07A6E14D168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Прогноз </a:t>
          </a:r>
        </a:p>
        <a:p>
          <a:r>
            <a:rPr lang="ru-RU" b="1" dirty="0" smtClean="0">
              <a:solidFill>
                <a:schemeClr val="tx1"/>
              </a:solidFill>
            </a:rPr>
            <a:t>2021 год</a:t>
          </a:r>
          <a:endParaRPr lang="ru-RU" b="1" dirty="0">
            <a:solidFill>
              <a:schemeClr val="tx1"/>
            </a:solidFill>
          </a:endParaRPr>
        </a:p>
      </dgm:t>
    </dgm:pt>
    <dgm:pt modelId="{D5A99F1B-400D-452A-9F8F-4F5228E6DA4E}" type="parTrans" cxnId="{EBB42EBB-485F-4DDF-B6B5-6C4BA3BDD28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0293055-5B0E-442A-BE6C-5A77A2D1AB08}" type="sibTrans" cxnId="{EBB42EBB-485F-4DDF-B6B5-6C4BA3BDD28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69D7744-4C5E-4733-B730-97840C8A6AB5}" type="pres">
      <dgm:prSet presAssocID="{695E493D-6015-4E87-AA2A-8D466C18C7AC}" presName="CompostProcess" presStyleCnt="0">
        <dgm:presLayoutVars>
          <dgm:dir/>
          <dgm:resizeHandles val="exact"/>
        </dgm:presLayoutVars>
      </dgm:prSet>
      <dgm:spPr/>
    </dgm:pt>
    <dgm:pt modelId="{CE71FA43-225E-4252-8B75-10DC16212CD7}" type="pres">
      <dgm:prSet presAssocID="{695E493D-6015-4E87-AA2A-8D466C18C7AC}" presName="arrow" presStyleLbl="bgShp" presStyleIdx="0" presStyleCnt="1" custScaleX="117647" custLinFactNeighborY="250"/>
      <dgm:spPr/>
    </dgm:pt>
    <dgm:pt modelId="{6E959AF1-95C4-42C3-AA67-98A9CEB8D089}" type="pres">
      <dgm:prSet presAssocID="{695E493D-6015-4E87-AA2A-8D466C18C7AC}" presName="linearProcess" presStyleCnt="0"/>
      <dgm:spPr/>
    </dgm:pt>
    <dgm:pt modelId="{E3B0F557-3EEC-4FEA-8233-E28AE8EBEAC8}" type="pres">
      <dgm:prSet presAssocID="{0FF4388C-B8BD-42CB-A7BC-5B1A3CAB1E94}" presName="textNode" presStyleLbl="node1" presStyleIdx="0" presStyleCnt="4" custScaleY="57292" custLinFactNeighborX="-1800" custLinFactNeighborY="-26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7FF7C-4C4F-4452-A806-8AF7DC32961A}" type="pres">
      <dgm:prSet presAssocID="{2EE278CE-1CF8-4665-ADF2-377B616C5521}" presName="sibTrans" presStyleCnt="0"/>
      <dgm:spPr/>
    </dgm:pt>
    <dgm:pt modelId="{22FDB39D-3776-4386-8C2B-0E6460C3B688}" type="pres">
      <dgm:prSet presAssocID="{1D0C672F-C706-4E84-8ED5-74C1BBF4CEB4}" presName="textNode" presStyleLbl="node1" presStyleIdx="1" presStyleCnt="4" custScaleY="70751" custLinFactNeighborX="-67204" custLinFactNeighborY="-26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E1BBE-D097-4712-A2FD-FD24803F49AA}" type="pres">
      <dgm:prSet presAssocID="{01726E98-0161-4EB7-9050-C30F5727940A}" presName="sibTrans" presStyleCnt="0"/>
      <dgm:spPr/>
    </dgm:pt>
    <dgm:pt modelId="{2F878D3E-436F-4BE8-8BA6-A16B00C86E1F}" type="pres">
      <dgm:prSet presAssocID="{320097B2-BEF1-4E67-86A7-F2444573F669}" presName="textNode" presStyleLbl="node1" presStyleIdx="2" presStyleCnt="4" custScaleY="79193" custLinFactNeighborX="-77535" custLinFactNeighborY="-30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C214C-3D69-4727-BC66-F3DC46EF1FCF}" type="pres">
      <dgm:prSet presAssocID="{F875E3A3-F4DA-4EFC-8193-20C0127AE532}" presName="sibTrans" presStyleCnt="0"/>
      <dgm:spPr/>
    </dgm:pt>
    <dgm:pt modelId="{3D72435B-9117-4709-8E9C-312AEE1E6EBB}" type="pres">
      <dgm:prSet presAssocID="{A449C2EB-6C50-4014-9982-07A6E14D1689}" presName="textNode" presStyleLbl="node1" presStyleIdx="3" presStyleCnt="4" custScaleY="90450" custLinFactNeighborX="-87868" custLinFactNeighborY="-30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97EE6A-7CDD-4D4F-8A79-E8E533CDAFF6}" type="presOf" srcId="{A449C2EB-6C50-4014-9982-07A6E14D1689}" destId="{3D72435B-9117-4709-8E9C-312AEE1E6EBB}" srcOrd="0" destOrd="0" presId="urn:microsoft.com/office/officeart/2005/8/layout/hProcess9"/>
    <dgm:cxn modelId="{CD3A2ACA-D7DD-4C39-AC53-10C1EDD8F41D}" srcId="{695E493D-6015-4E87-AA2A-8D466C18C7AC}" destId="{1D0C672F-C706-4E84-8ED5-74C1BBF4CEB4}" srcOrd="1" destOrd="0" parTransId="{8E7A70BE-C5E7-4D78-9DF9-54877A4018DF}" sibTransId="{01726E98-0161-4EB7-9050-C30F5727940A}"/>
    <dgm:cxn modelId="{BD56EB25-63ED-4B7E-A6BF-0590FA99B5CA}" type="presOf" srcId="{1D0C672F-C706-4E84-8ED5-74C1BBF4CEB4}" destId="{22FDB39D-3776-4386-8C2B-0E6460C3B688}" srcOrd="0" destOrd="0" presId="urn:microsoft.com/office/officeart/2005/8/layout/hProcess9"/>
    <dgm:cxn modelId="{9D1015E2-96BE-4444-8562-042010AC0221}" type="presOf" srcId="{0FF4388C-B8BD-42CB-A7BC-5B1A3CAB1E94}" destId="{E3B0F557-3EEC-4FEA-8233-E28AE8EBEAC8}" srcOrd="0" destOrd="0" presId="urn:microsoft.com/office/officeart/2005/8/layout/hProcess9"/>
    <dgm:cxn modelId="{3AF16CD4-9C8C-4185-A095-9BD020C32E7E}" srcId="{695E493D-6015-4E87-AA2A-8D466C18C7AC}" destId="{0FF4388C-B8BD-42CB-A7BC-5B1A3CAB1E94}" srcOrd="0" destOrd="0" parTransId="{E2BE307E-595C-44A0-8C28-66137F0AE675}" sibTransId="{2EE278CE-1CF8-4665-ADF2-377B616C5521}"/>
    <dgm:cxn modelId="{BFD40675-7A50-4AB5-ABDD-9E417BECE83B}" type="presOf" srcId="{320097B2-BEF1-4E67-86A7-F2444573F669}" destId="{2F878D3E-436F-4BE8-8BA6-A16B00C86E1F}" srcOrd="0" destOrd="0" presId="urn:microsoft.com/office/officeart/2005/8/layout/hProcess9"/>
    <dgm:cxn modelId="{EBB42EBB-485F-4DDF-B6B5-6C4BA3BDD281}" srcId="{695E493D-6015-4E87-AA2A-8D466C18C7AC}" destId="{A449C2EB-6C50-4014-9982-07A6E14D1689}" srcOrd="3" destOrd="0" parTransId="{D5A99F1B-400D-452A-9F8F-4F5228E6DA4E}" sibTransId="{A0293055-5B0E-442A-BE6C-5A77A2D1AB08}"/>
    <dgm:cxn modelId="{8F7296A6-778E-4BB7-8F3B-45644B425013}" type="presOf" srcId="{695E493D-6015-4E87-AA2A-8D466C18C7AC}" destId="{C69D7744-4C5E-4733-B730-97840C8A6AB5}" srcOrd="0" destOrd="0" presId="urn:microsoft.com/office/officeart/2005/8/layout/hProcess9"/>
    <dgm:cxn modelId="{EA784262-7B38-43A1-A016-9D81C42E0AD7}" srcId="{695E493D-6015-4E87-AA2A-8D466C18C7AC}" destId="{320097B2-BEF1-4E67-86A7-F2444573F669}" srcOrd="2" destOrd="0" parTransId="{202A1359-2B67-43B2-8D4C-70477E15E583}" sibTransId="{F875E3A3-F4DA-4EFC-8193-20C0127AE532}"/>
    <dgm:cxn modelId="{6C966CCF-D436-4E71-90A5-D241A03D0C6A}" type="presParOf" srcId="{C69D7744-4C5E-4733-B730-97840C8A6AB5}" destId="{CE71FA43-225E-4252-8B75-10DC16212CD7}" srcOrd="0" destOrd="0" presId="urn:microsoft.com/office/officeart/2005/8/layout/hProcess9"/>
    <dgm:cxn modelId="{0041810A-9F12-40C9-B6BB-476C61229DBA}" type="presParOf" srcId="{C69D7744-4C5E-4733-B730-97840C8A6AB5}" destId="{6E959AF1-95C4-42C3-AA67-98A9CEB8D089}" srcOrd="1" destOrd="0" presId="urn:microsoft.com/office/officeart/2005/8/layout/hProcess9"/>
    <dgm:cxn modelId="{859BB39A-E472-4E6B-97A8-CBBBEFAD82FF}" type="presParOf" srcId="{6E959AF1-95C4-42C3-AA67-98A9CEB8D089}" destId="{E3B0F557-3EEC-4FEA-8233-E28AE8EBEAC8}" srcOrd="0" destOrd="0" presId="urn:microsoft.com/office/officeart/2005/8/layout/hProcess9"/>
    <dgm:cxn modelId="{A9827AD3-8DD7-4818-84C4-92ECA74A6A37}" type="presParOf" srcId="{6E959AF1-95C4-42C3-AA67-98A9CEB8D089}" destId="{9FD7FF7C-4C4F-4452-A806-8AF7DC32961A}" srcOrd="1" destOrd="0" presId="urn:microsoft.com/office/officeart/2005/8/layout/hProcess9"/>
    <dgm:cxn modelId="{4B88D385-F97E-4B55-9A8E-C5D1155E4942}" type="presParOf" srcId="{6E959AF1-95C4-42C3-AA67-98A9CEB8D089}" destId="{22FDB39D-3776-4386-8C2B-0E6460C3B688}" srcOrd="2" destOrd="0" presId="urn:microsoft.com/office/officeart/2005/8/layout/hProcess9"/>
    <dgm:cxn modelId="{FAAD774A-229D-4D21-ADB8-A51EC025889C}" type="presParOf" srcId="{6E959AF1-95C4-42C3-AA67-98A9CEB8D089}" destId="{DD7E1BBE-D097-4712-A2FD-FD24803F49AA}" srcOrd="3" destOrd="0" presId="urn:microsoft.com/office/officeart/2005/8/layout/hProcess9"/>
    <dgm:cxn modelId="{FFC4D01B-0400-4540-95EF-7E746F3BD4A8}" type="presParOf" srcId="{6E959AF1-95C4-42C3-AA67-98A9CEB8D089}" destId="{2F878D3E-436F-4BE8-8BA6-A16B00C86E1F}" srcOrd="4" destOrd="0" presId="urn:microsoft.com/office/officeart/2005/8/layout/hProcess9"/>
    <dgm:cxn modelId="{071AB6F6-0CEB-4A71-8436-CD651E3F76A1}" type="presParOf" srcId="{6E959AF1-95C4-42C3-AA67-98A9CEB8D089}" destId="{F81C214C-3D69-4727-BC66-F3DC46EF1FCF}" srcOrd="5" destOrd="0" presId="urn:microsoft.com/office/officeart/2005/8/layout/hProcess9"/>
    <dgm:cxn modelId="{91279D9B-D81E-4699-A757-DC87A6B86F68}" type="presParOf" srcId="{6E959AF1-95C4-42C3-AA67-98A9CEB8D089}" destId="{3D72435B-9117-4709-8E9C-312AEE1E6EB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1FA43-225E-4252-8B75-10DC16212CD7}">
      <dsp:nvSpPr>
        <dsp:cNvPr id="0" name=""/>
        <dsp:cNvSpPr/>
      </dsp:nvSpPr>
      <dsp:spPr>
        <a:xfrm>
          <a:off x="1" y="0"/>
          <a:ext cx="6426710" cy="571435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0F557-3EEC-4FEA-8233-E28AE8EBEAC8}">
      <dsp:nvSpPr>
        <dsp:cNvPr id="0" name=""/>
        <dsp:cNvSpPr/>
      </dsp:nvSpPr>
      <dsp:spPr>
        <a:xfrm>
          <a:off x="1824" y="1597894"/>
          <a:ext cx="1547055" cy="1309547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Утверждённый план на 2018 год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5751" y="1661821"/>
        <a:ext cx="1419201" cy="1181693"/>
      </dsp:txXfrm>
    </dsp:sp>
    <dsp:sp modelId="{22FDB39D-3776-4386-8C2B-0E6460C3B688}">
      <dsp:nvSpPr>
        <dsp:cNvPr id="0" name=""/>
        <dsp:cNvSpPr/>
      </dsp:nvSpPr>
      <dsp:spPr>
        <a:xfrm>
          <a:off x="1575640" y="1444075"/>
          <a:ext cx="1547055" cy="1617186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Прогноз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2019 год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651161" y="1519596"/>
        <a:ext cx="1396013" cy="1466144"/>
      </dsp:txXfrm>
    </dsp:sp>
    <dsp:sp modelId="{2F878D3E-436F-4BE8-8BA6-A16B00C86E1F}">
      <dsp:nvSpPr>
        <dsp:cNvPr id="0" name=""/>
        <dsp:cNvSpPr/>
      </dsp:nvSpPr>
      <dsp:spPr>
        <a:xfrm>
          <a:off x="3192057" y="1251112"/>
          <a:ext cx="1547055" cy="1810148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Прогноз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2020 год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267578" y="1326633"/>
        <a:ext cx="1396013" cy="1659106"/>
      </dsp:txXfrm>
    </dsp:sp>
    <dsp:sp modelId="{3D72435B-9117-4709-8E9C-312AEE1E6EBB}">
      <dsp:nvSpPr>
        <dsp:cNvPr id="0" name=""/>
        <dsp:cNvSpPr/>
      </dsp:nvSpPr>
      <dsp:spPr>
        <a:xfrm>
          <a:off x="4808473" y="1122459"/>
          <a:ext cx="1547055" cy="2067454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Прогноз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2021 год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883994" y="1197980"/>
        <a:ext cx="1396013" cy="1916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0.37931</cdr:x>
      <cdr:y>0.41772</cdr:y>
    </cdr:from>
    <cdr:to>
      <cdr:x>0.62069</cdr:x>
      <cdr:y>0.6413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58204" y="2767294"/>
          <a:ext cx="1564312" cy="1481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Доходы бюджета  52,2 млрд. рублей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F2EC3-F84C-4769-8A5E-05ADF6B0EEF0}" type="datetimeFigureOut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41737-66BE-459E-9470-F017947027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54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0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CCA8-8161-4A46-AF7D-7C124F764F7B}" type="datetime1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C70A-5C98-42C4-9640-36413B4FE9A3}" type="datetime1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7FCB-4FB0-4C6A-9479-996B78DD6AFB}" type="datetime1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5833-931A-497F-84CA-A8EF78550A3B}" type="datetime1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3DC6-4E2E-4B20-A627-DDF99AC200C0}" type="datetime1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F8FC-49DD-4961-A245-88B3CC3BDED9}" type="datetime1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7F3D-17B0-4A69-8E44-F290AF1E1B70}" type="datetime1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E06-8A3D-4B2A-A4AE-201110AEA581}" type="datetime1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EDCC-6E07-47E5-BF1B-281CFB8296DC}" type="datetime1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8430-77BF-4DE5-A32B-EBA28DEE1800}" type="datetime1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2BF4-8020-4CCB-8862-47F55458A18D}" type="datetime1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29BB3-50C0-45A9-9286-191A82BDEFF7}" type="datetime1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7DB99-46A0-49A6-9443-9E1BF72757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3.jpeg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:\416 Бюджетно-аналитический отдел\Айдар\Полный герб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0688" y="345427"/>
            <a:ext cx="1368152" cy="136721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00808" y="706269"/>
            <a:ext cx="4968552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b="1" cap="all" dirty="0" smtClean="0">
                <a:ln w="0"/>
                <a:solidFill>
                  <a:srgbClr val="680CB4"/>
                </a:solidFill>
                <a:effectLst/>
                <a:latin typeface="Arial" pitchFamily="34" charset="0"/>
                <a:cs typeface="Arial" pitchFamily="34" charset="0"/>
              </a:rPr>
              <a:t>Министерство агропромышленного комплекса и развития сельских территорий УЛЬЯНОВСКОЙ ОБЛАСТИ</a:t>
            </a:r>
            <a:endParaRPr lang="ru-RU" b="1" cap="all" dirty="0">
              <a:ln w="0"/>
              <a:solidFill>
                <a:srgbClr val="680CB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4"/>
          <p:cNvSpPr>
            <a:spLocks noGrp="1"/>
          </p:cNvSpPr>
          <p:nvPr>
            <p:ph idx="1"/>
          </p:nvPr>
        </p:nvSpPr>
        <p:spPr>
          <a:xfrm>
            <a:off x="332656" y="1784648"/>
            <a:ext cx="6192688" cy="2304256"/>
          </a:xfrm>
          <a:effectLst>
            <a:outerShdw blurRad="254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3600" b="1" dirty="0" smtClean="0">
                <a:solidFill>
                  <a:srgbClr val="680CB4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3600" b="1" cap="all" dirty="0">
              <a:ln w="0"/>
              <a:solidFill>
                <a:srgbClr val="680CB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04864" y="9417496"/>
            <a:ext cx="24645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УЛЬЯНОВСК – 2018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2656" y="336882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закону Ульяновской области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«Об областном бюджете Ульяновской области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2019 год и на плановый период 2020 и 2021 годов»</a:t>
            </a:r>
            <a:endParaRPr lang="ru-RU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5234" name="Picture 2" descr="D:\Мои документы\Мои рисунки\_8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664" y="4880992"/>
            <a:ext cx="6035965" cy="41044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60648" y="560512"/>
            <a:ext cx="6336704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just">
              <a:tabLst>
                <a:tab pos="6100763" algn="l"/>
              </a:tabLst>
            </a:pPr>
            <a:r>
              <a:rPr lang="ru-RU" sz="1400" b="1" dirty="0">
                <a:solidFill>
                  <a:schemeClr val="tx1"/>
                </a:solidFill>
                <a:latin typeface="+mj-lt"/>
              </a:rPr>
              <a:t>Государственная программа Ульяновской области «Развитие сельского хозяйства и регулирование рынков сельскохозяйственной продукции, сырья и продовольствия в Ульяновской области» на 2014-2021годы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140968" y="9489504"/>
            <a:ext cx="792088" cy="288032"/>
          </a:xfrm>
          <a:prstGeom prst="flowChartAlternateProcess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7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55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1496616"/>
            <a:ext cx="2160240" cy="1728192"/>
          </a:xfrm>
          <a:prstGeom prst="rect">
            <a:avLst/>
          </a:prstGeom>
          <a:noFill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3140968" y="9489504"/>
            <a:ext cx="792088" cy="288032"/>
          </a:xfrm>
        </p:spPr>
        <p:txBody>
          <a:bodyPr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48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8880" y="200472"/>
            <a:ext cx="432048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>
                <a:solidFill>
                  <a:schemeClr val="tx1"/>
                </a:solidFill>
              </a:rPr>
              <a:t>Расходы областного бюджета Ульяновской области</a:t>
            </a:r>
            <a:endParaRPr lang="ru-RU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0768" y="3287524"/>
            <a:ext cx="440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финансирования: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8640" y="4160912"/>
            <a:ext cx="2857496" cy="20882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развитие элитного семеноводств;</a:t>
            </a:r>
          </a:p>
          <a:p>
            <a:pPr algn="just">
              <a:buFontTx/>
              <a:buChar char="-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развитие садоводства;</a:t>
            </a:r>
          </a:p>
          <a:p>
            <a:pPr algn="just">
              <a:buFontTx/>
              <a:buChar char="-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развитие производства  продукции растениеводства в защищенном грунте;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оказание несвязанной поддержки.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2017 год  - 520,5 млн. рублей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2018 год – 856,2  млн. рублей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2019 год  -  1 612,9млн. рублей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2020 год – 1 027,1 млн. рублей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2021 год – 924,1 млн. рублей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5024" y="4304928"/>
            <a:ext cx="2857496" cy="1944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 развитие племенного животноводства, птицеводства;</a:t>
            </a:r>
          </a:p>
          <a:p>
            <a:pPr algn="just">
              <a:buFontTx/>
              <a:buChar char="-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развитие молочного скотоводства;</a:t>
            </a:r>
          </a:p>
          <a:p>
            <a:pPr algn="just">
              <a:buFontTx/>
              <a:buChar char="-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развитие племенной базы мясного скотоводства. 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       2017 год – 199,9 млн. рублей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 2018 год -  169,0 млн. рублей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  2019 год  - 124,2  млн. рублей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  2020 год –   134,7 млн.рублей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 2021 год – 137,8 млн.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8640" y="3656856"/>
            <a:ext cx="2808307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подотрасли </a:t>
            </a:r>
          </a:p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растениеводства: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89040" y="3656856"/>
            <a:ext cx="26642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подотрасли животноводства: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0649" y="7077744"/>
            <a:ext cx="2929504" cy="19797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2656" y="6321152"/>
            <a:ext cx="252028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Поддержка малых форм хозяйствования: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96952" y="8193360"/>
            <a:ext cx="3861048" cy="13681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8640" y="6321152"/>
            <a:ext cx="2880320" cy="29523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развитие потребительских обществ, сельскохозяйственных потребительских кооперативов, садоводческих, огороднических  и дачных объединений граждан;</a:t>
            </a:r>
          </a:p>
          <a:p>
            <a:pPr algn="just">
              <a:buFontTx/>
              <a:buChar char="-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поддержка начинающих фермеров .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2017 год – 208,0 млн. рублей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2018 год -   217,4 млн. рублей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2019 год  -  229,1млн. рублей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2020 год  –  229,1 млн.рублей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2021 год – 229,1 млн. рублей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Содержимое 12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0888" y="1496616"/>
            <a:ext cx="2016224" cy="172819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284984" y="6321152"/>
            <a:ext cx="3384376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в области технической и технологической </a:t>
            </a:r>
          </a:p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модернизации АПК: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29000" y="7689304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2017 год  -53,2 млн. рублей 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2018 год –  24,4 млн. рублей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2019 год  - 3,6 млн. рублей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2020 год –  3,6 млн.рублей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2021 год – 3,6 млн. рублей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55\Desktop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7112" y="1496616"/>
            <a:ext cx="2232248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4479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60648" y="560512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just">
              <a:tabLst>
                <a:tab pos="6100763" algn="l"/>
              </a:tabLst>
            </a:pPr>
            <a:r>
              <a:rPr lang="ru-RU" sz="1400" b="1" dirty="0">
                <a:solidFill>
                  <a:schemeClr val="tx1"/>
                </a:solidFill>
                <a:latin typeface="+mj-lt"/>
              </a:rPr>
              <a:t>Государственная программа Ульяновской области «Развитие сельского хозяйства и регулирование рынков сельскохозяйственной продукции, сырья и продовольствия в Ульяновской области» на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2014-2021 годы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140968" y="9489504"/>
            <a:ext cx="792088" cy="288032"/>
          </a:xfrm>
          <a:prstGeom prst="flowChartAlternateProcess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7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4"/>
          <p:cNvSpPr>
            <a:spLocks noGrp="1"/>
          </p:cNvSpPr>
          <p:nvPr>
            <p:ph type="title"/>
          </p:nvPr>
        </p:nvSpPr>
        <p:spPr>
          <a:xfrm>
            <a:off x="980728" y="1568624"/>
            <a:ext cx="5112568" cy="57606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algn="ctr"/>
            <a:r>
              <a:rPr lang="ru-RU" sz="18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Устойчивое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сельских территорий»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3140968" y="9489504"/>
            <a:ext cx="792088" cy="288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49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8880" y="200472"/>
            <a:ext cx="432048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>
                <a:solidFill>
                  <a:schemeClr val="tx1"/>
                </a:solidFill>
              </a:rPr>
              <a:t>Расходы областного бюджета Ульяновской области</a:t>
            </a:r>
            <a:endParaRPr lang="ru-RU" sz="1200" dirty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88640" y="2636215"/>
          <a:ext cx="6480720" cy="48950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05517"/>
                <a:gridCol w="627167"/>
                <a:gridCol w="627167"/>
                <a:gridCol w="683068"/>
                <a:gridCol w="640950"/>
                <a:gridCol w="696851"/>
              </a:tblGrid>
              <a:tr h="3902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Основные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2017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2019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7266">
                <a:tc>
                  <a:txBody>
                    <a:bodyPr/>
                    <a:lstStyle/>
                    <a:p>
                      <a:r>
                        <a:rPr kumimoji="0" lang="ru-RU" sz="1000" kern="1200" dirty="0"/>
                        <a:t>Объём ввода жилых помещений в эксплуатацию (приобретение жилых помещений) для граждан, проживающих в сельской местности: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9,33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7,62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10,565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11,319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Протяженность введенных в эксплуатацию распределительных газовых сетей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29,1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28,5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29,6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31,5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23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Протяженность введенных в эксплуатацию локальных водопроводов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13,09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507266">
                <a:tc>
                  <a:txBody>
                    <a:bodyPr/>
                    <a:lstStyle/>
                    <a:p>
                      <a:r>
                        <a:rPr kumimoji="0" lang="ru-RU" sz="1000" kern="1200" dirty="0"/>
                        <a:t>Общее количество введенных в эксплуатацию фельдшерско-акушерских пунктов и (или) офисов врача общей практики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191">
                <a:tc>
                  <a:txBody>
                    <a:bodyPr/>
                    <a:lstStyle/>
                    <a:p>
                      <a:r>
                        <a:rPr kumimoji="0" lang="ru-RU" sz="1000" kern="1200" dirty="0"/>
                        <a:t>Количество введённых в эксплуатацию объектов культурно-досугового типа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191">
                <a:tc>
                  <a:txBody>
                    <a:bodyPr/>
                    <a:lstStyle/>
                    <a:p>
                      <a:r>
                        <a:rPr kumimoji="0" lang="ru-RU" sz="1000" kern="1200" dirty="0"/>
                        <a:t>Количество введённых в эксплуатацию плоскостных спортивных сооружений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0341">
                <a:tc>
                  <a:txBody>
                    <a:bodyPr/>
                    <a:lstStyle/>
                    <a:p>
                      <a:r>
                        <a:rPr kumimoji="0" lang="ru-RU" sz="1000" kern="1200" dirty="0"/>
                        <a:t>Протяжённость введенных в эксплуатацию автомобильных дорог общего пользования с твёрдым покрытием, ведущих от сети автомобильных дорог общего пользования к ближайшим общественно значимым объектам сельских населенных пунктов, а также к объектам производства и переработки сельскохозяйственной продукции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6,01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0204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/>
                        <a:t>Количество </a:t>
                      </a:r>
                      <a:r>
                        <a:rPr kumimoji="0" lang="ru-RU" sz="1000" kern="1200" dirty="0" smtClean="0"/>
                        <a:t>реализованных </a:t>
                      </a:r>
                      <a:r>
                        <a:rPr kumimoji="0" lang="ru-RU" sz="1000" kern="1200" dirty="0"/>
                        <a:t>проектов местных инициатив граждан, </a:t>
                      </a:r>
                      <a:r>
                        <a:rPr kumimoji="0" lang="ru-RU" sz="1000" kern="1200" dirty="0" smtClean="0"/>
                        <a:t>проживающих </a:t>
                      </a:r>
                      <a:r>
                        <a:rPr kumimoji="0" lang="ru-RU" sz="1000" kern="1200" dirty="0"/>
                        <a:t>в сельской местности, получивших грантовую поддержку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153748" y="2310190"/>
            <a:ext cx="1704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pic>
        <p:nvPicPr>
          <p:cNvPr id="3074" name="Picture 2" descr="C:\Users\u55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7617296"/>
            <a:ext cx="2520280" cy="1584176"/>
          </a:xfrm>
          <a:prstGeom prst="rect">
            <a:avLst/>
          </a:prstGeom>
          <a:noFill/>
        </p:spPr>
      </p:pic>
      <p:pic>
        <p:nvPicPr>
          <p:cNvPr id="3075" name="Picture 3" descr="C:\Users\u55\Desktop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5104" y="7545288"/>
            <a:ext cx="2304256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5375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60648" y="1136576"/>
            <a:ext cx="6336704" cy="3240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Областная адресная инвестиционная программа </a:t>
            </a:r>
            <a:br>
              <a:rPr lang="ru-RU" sz="1600" b="1" dirty="0" smtClean="0">
                <a:solidFill>
                  <a:schemeClr val="tx1"/>
                </a:solidFill>
                <a:latin typeface="+mj-lt"/>
              </a:rPr>
            </a:b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на 2019-2021 годы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140968" y="9489504"/>
            <a:ext cx="792088" cy="288032"/>
          </a:xfrm>
          <a:prstGeom prst="flowChartAlternateProcess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7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3140968" y="9489504"/>
            <a:ext cx="792088" cy="288032"/>
          </a:xfrm>
        </p:spPr>
        <p:txBody>
          <a:bodyPr/>
          <a:lstStyle/>
          <a:p>
            <a:pPr algn="ctr"/>
            <a:fld id="{6A77DB99-46A0-49A6-9443-9E1BF72757BE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11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8880" y="200472"/>
            <a:ext cx="432048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</a:rPr>
              <a:t>Расходы областного бюджета Ульяновской области</a:t>
            </a:r>
            <a:endParaRPr lang="ru-RU" sz="12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3" name="Заголовок 3"/>
          <p:cNvSpPr txBox="1">
            <a:spLocks/>
          </p:cNvSpPr>
          <p:nvPr/>
        </p:nvSpPr>
        <p:spPr>
          <a:xfrm>
            <a:off x="620688" y="5817096"/>
            <a:ext cx="5832648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70000"/>
              </a:lnSpc>
              <a:spcBef>
                <a:spcPct val="0"/>
              </a:spcBef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Государственная программа Ульяновской области «Развитие сельского хозяйства и регулирование рынков сельскохозяйственной продукции, сырья и продовольствия в Ульяновской области» на 2014-2021 годы –                 250,4 млн.руб.</a:t>
            </a: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08920" y="6609184"/>
            <a:ext cx="3816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*    Развитие сети фельдшерско-акушерских пунктов и (или) офисов врача общей практики в сельской местности.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Планируемый срок ввода в эксплуатацию 2019-2021 гг.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2019 год  - 27,5  млн.руб.,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2020 год -  27,5 млн.руб.,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2021 год – 27,5 млн.руб.       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8" descr="https://todaykhv.ru/upload/resized/9d3/9d382693073d3663aa4f8340c3093f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6609184"/>
            <a:ext cx="2016224" cy="1301613"/>
          </a:xfrm>
          <a:prstGeom prst="rect">
            <a:avLst/>
          </a:prstGeom>
          <a:noFill/>
        </p:spPr>
      </p:pic>
      <p:pic>
        <p:nvPicPr>
          <p:cNvPr id="6154" name="Picture 10" descr="http://region.center/source/OREL/vremennie/dorogi/1_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9040" y="7761312"/>
            <a:ext cx="2376264" cy="158417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32656" y="8049344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*    Реконструкция автомобильной дороги «Барыш-Инза-Карсун-Урено-Карлинское» - Юлово Инзенского района Ульяновской области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2019 год  - 222,9  млн.руб.,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2020 год -  222,9 млн.руб.,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2021 год – 222,9 млн.руб.       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2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60648" y="488504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indent="1588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Основные характеристики областного бюджета Ульяновской области на 2017-2021 годы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140968" y="9489504"/>
            <a:ext cx="792088" cy="288032"/>
          </a:xfrm>
          <a:prstGeom prst="flowChartAlternateProcess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7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3140968" y="9489504"/>
            <a:ext cx="792088" cy="288032"/>
          </a:xfrm>
        </p:spPr>
        <p:txBody>
          <a:bodyPr/>
          <a:lstStyle/>
          <a:p>
            <a:pPr algn="ctr"/>
            <a:fld id="{6A77DB99-46A0-49A6-9443-9E1BF72757BE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1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48880" y="200472"/>
            <a:ext cx="432048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</a:rPr>
              <a:t>Общие характеристики областного бюджета Ульяновской области</a:t>
            </a:r>
            <a:endParaRPr lang="ru-RU" sz="12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7192" y="135260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348685"/>
              </p:ext>
            </p:extLst>
          </p:nvPr>
        </p:nvGraphicFramePr>
        <p:xfrm>
          <a:off x="425152" y="1645629"/>
          <a:ext cx="6172198" cy="7555842"/>
        </p:xfrm>
        <a:graphic>
          <a:graphicData uri="http://schemas.openxmlformats.org/drawingml/2006/table">
            <a:tbl>
              <a:tblPr/>
              <a:tblGrid>
                <a:gridCol w="2643808"/>
                <a:gridCol w="705678"/>
                <a:gridCol w="705678"/>
                <a:gridCol w="705678"/>
                <a:gridCol w="705678"/>
                <a:gridCol w="705678"/>
              </a:tblGrid>
              <a:tr h="47233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(отчёт)</a:t>
                      </a: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(оценка)</a:t>
                      </a: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Плановый период</a:t>
                      </a: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80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всего, </a:t>
                      </a:r>
                      <a:b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них:</a:t>
                      </a: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50737,6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54790,7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52236,0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51086,4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53278,9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580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доходы, </a:t>
                      </a:r>
                      <a:b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том числе:</a:t>
                      </a: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39497,2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43251,8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44329,0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45916,3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48369,8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080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доходы, </a:t>
                      </a:r>
                      <a:b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том числе:</a:t>
                      </a: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38704,5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42228,8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43259,5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44875,4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47327,1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413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прибыль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10866,7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10640,9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11087,6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11597,8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413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доходы физических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10180,6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10923,3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11059,9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11543,1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12376,2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413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имущество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2955,8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3494,4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413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Акцизы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13137,1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13648,7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15052,6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15568,9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16234,2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413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413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11240,3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11538,9</a:t>
                      </a: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7907,0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5170,1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4909,1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413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из федерального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11200,2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11379,8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7907,0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5170,1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4909,1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413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4557,1</a:t>
                      </a: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4264,5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3187,2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413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2937,4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1850,9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413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2766,5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3125,9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2544,3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2569,8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413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межбюджетные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трансферты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080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всего,  </a:t>
                      </a:r>
                      <a:b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них:</a:t>
                      </a: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52823,3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54790,7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51789,7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51006,6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52799,4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580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счёт целевых поступлений от других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8769,0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7274,4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4273,5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3714,6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3118,2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9747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без учёта расходов, осуществляемых за счёт целевых поступлений от других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44054,3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47516,3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47516,2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47292,0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49681,2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580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обслуживание государственного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1853,8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413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Условно-утверждённые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2541,5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413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 (профицит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-2085,7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479,5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60648" y="488504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Структура налоговых и неналоговых доходов областного бюджета на 2016-2021 годы</a:t>
            </a:r>
            <a:endParaRPr lang="ru-RU" sz="16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140968" y="9489504"/>
            <a:ext cx="792088" cy="288032"/>
          </a:xfrm>
          <a:prstGeom prst="flowChartAlternateProcess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7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825156"/>
              </p:ext>
            </p:extLst>
          </p:nvPr>
        </p:nvGraphicFramePr>
        <p:xfrm>
          <a:off x="152636" y="1784648"/>
          <a:ext cx="6588732" cy="7307292"/>
        </p:xfrm>
        <a:graphic>
          <a:graphicData uri="http://schemas.openxmlformats.org/drawingml/2006/table">
            <a:tbl>
              <a:tblPr firstRow="1" bandRow="1">
                <a:solidFill>
                  <a:srgbClr val="DAF2FE"/>
                </a:solidFill>
                <a:tableStyleId>{1FECB4D8-DB02-4DC6-A0A2-4F2EBAE1DC90}</a:tableStyleId>
              </a:tblPr>
              <a:tblGrid>
                <a:gridCol w="1525918"/>
                <a:gridCol w="777305"/>
                <a:gridCol w="749887"/>
                <a:gridCol w="696323"/>
                <a:gridCol w="696323"/>
                <a:gridCol w="749887"/>
                <a:gridCol w="705784"/>
                <a:gridCol w="687305"/>
              </a:tblGrid>
              <a:tr h="40352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9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9E2F7">
                            <a:tint val="66000"/>
                            <a:satMod val="160000"/>
                          </a:srgbClr>
                        </a:gs>
                        <a:gs pos="50000">
                          <a:srgbClr val="89E2F7">
                            <a:tint val="44500"/>
                            <a:satMod val="160000"/>
                          </a:srgbClr>
                        </a:gs>
                        <a:gs pos="100000">
                          <a:srgbClr val="89E2F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 утвержд бюджет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уточ. бюджет (на 01.10.18)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algn="ctr"/>
                      <a:endParaRPr lang="ru-RU" sz="11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algn="ctr"/>
                      <a:endParaRPr lang="ru-RU" sz="11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6574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Всего, налоговые и неналоговые доходы, в том числе: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37 878,9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39 497,2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41 215,2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41 151,8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44 329,0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45 916,3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48 369,8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2201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549,7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10 180,6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11 059,9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11 543,1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12 376,2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526">
                <a:tc>
                  <a:txBody>
                    <a:bodyPr/>
                    <a:lstStyle/>
                    <a:p>
                      <a:pPr algn="l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налога, %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25,2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25,8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24,9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25,1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759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прибыль организаций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10 651,4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9 543,7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9 270,4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9 362,0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10 640,9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11 087,6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11 597,8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налога, %</a:t>
                      </a: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28,1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24,2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24,1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441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11 321,6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13 137,1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13 472,0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13 569,8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15 052,6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15 568,9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16 234,2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налога, %</a:t>
                      </a: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  <a:endParaRPr lang="ru-RU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  <a:endParaRPr lang="ru-RU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32,7</a:t>
                      </a:r>
                      <a:endParaRPr lang="ru-RU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33,0</a:t>
                      </a:r>
                      <a:endParaRPr lang="ru-RU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  <a:endParaRPr lang="ru-RU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33,9</a:t>
                      </a:r>
                      <a:endParaRPr lang="ru-RU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lang="ru-RU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759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организаций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2 811,9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2 955,8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3 792,2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3 792,2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3 430,0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3 494,4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3 627,6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налога, %</a:t>
                      </a: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3140968" y="9489504"/>
            <a:ext cx="792088" cy="288032"/>
          </a:xfrm>
        </p:spPr>
        <p:txBody>
          <a:bodyPr/>
          <a:lstStyle/>
          <a:p>
            <a:pPr algn="ctr"/>
            <a:fld id="{6A77DB99-46A0-49A6-9443-9E1BF72757BE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2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8880" y="200472"/>
            <a:ext cx="432048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</a:rPr>
              <a:t>Доходы областного бюджета Ульяновской области</a:t>
            </a:r>
            <a:endParaRPr lang="ru-RU" sz="12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3216" y="1496616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60648" y="488504"/>
            <a:ext cx="6336704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Крупнейшие налогоплательщики Ульяновской области</a:t>
            </a:r>
            <a:endParaRPr lang="ru-RU" sz="16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140968" y="9489504"/>
            <a:ext cx="792088" cy="288032"/>
          </a:xfrm>
          <a:prstGeom prst="flowChartAlternateProcess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7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3140968" y="9489504"/>
            <a:ext cx="792088" cy="288032"/>
          </a:xfrm>
        </p:spPr>
        <p:txBody>
          <a:bodyPr/>
          <a:lstStyle/>
          <a:p>
            <a:pPr algn="ctr"/>
            <a:fld id="{6A77DB99-46A0-49A6-9443-9E1BF72757BE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3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8880" y="200472"/>
            <a:ext cx="432048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</a:rPr>
              <a:t>Доходы областного бюджета Ульяновской области</a:t>
            </a:r>
            <a:endParaRPr lang="ru-RU" sz="12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44824" y="1496616"/>
            <a:ext cx="3171824" cy="410445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17375E"/>
                </a:solidFill>
              </a:rPr>
              <a:t>ООО «Завод Трехсосенский»</a:t>
            </a:r>
          </a:p>
          <a:p>
            <a:r>
              <a:rPr lang="ru-RU" sz="1400" b="1" dirty="0" smtClean="0">
                <a:solidFill>
                  <a:srgbClr val="17375E"/>
                </a:solidFill>
              </a:rPr>
              <a:t>ООО «Лоджистик Инкорпорейтед»</a:t>
            </a:r>
          </a:p>
          <a:p>
            <a:r>
              <a:rPr lang="ru-RU" sz="1400" b="1" dirty="0" smtClean="0">
                <a:solidFill>
                  <a:srgbClr val="17375E"/>
                </a:solidFill>
              </a:rPr>
              <a:t>АО «Ульяновский механический завод»</a:t>
            </a:r>
          </a:p>
          <a:p>
            <a:r>
              <a:rPr lang="ru-RU" sz="1400" b="1" dirty="0" smtClean="0">
                <a:solidFill>
                  <a:srgbClr val="17375E"/>
                </a:solidFill>
              </a:rPr>
              <a:t>Филиал ЗАО «Пивоварня Москва - Эфес»</a:t>
            </a:r>
          </a:p>
          <a:p>
            <a:r>
              <a:rPr lang="ru-RU" sz="1400" b="1" dirty="0" smtClean="0">
                <a:solidFill>
                  <a:srgbClr val="17375E"/>
                </a:solidFill>
              </a:rPr>
              <a:t>ООО «Марс»</a:t>
            </a:r>
          </a:p>
          <a:p>
            <a:r>
              <a:rPr lang="ru-RU" sz="1400" b="1" dirty="0" smtClean="0">
                <a:solidFill>
                  <a:srgbClr val="17375E"/>
                </a:solidFill>
              </a:rPr>
              <a:t>Отделение №8588 Сбербанка России</a:t>
            </a:r>
          </a:p>
          <a:p>
            <a:r>
              <a:rPr lang="ru-RU" sz="1400" b="1" dirty="0" smtClean="0">
                <a:solidFill>
                  <a:srgbClr val="17375E"/>
                </a:solidFill>
              </a:rPr>
              <a:t>ООО«Авиакомпания Волга – Днепр»</a:t>
            </a:r>
          </a:p>
          <a:p>
            <a:r>
              <a:rPr lang="ru-RU" sz="1400" b="1" dirty="0" smtClean="0">
                <a:solidFill>
                  <a:srgbClr val="17375E"/>
                </a:solidFill>
              </a:rPr>
              <a:t>АО «Авиастар – СП»</a:t>
            </a:r>
          </a:p>
          <a:p>
            <a:r>
              <a:rPr lang="ru-RU" sz="1400" b="1" dirty="0" smtClean="0">
                <a:solidFill>
                  <a:srgbClr val="17375E"/>
                </a:solidFill>
              </a:rPr>
              <a:t>ОАО «Российские железные дороги»</a:t>
            </a:r>
          </a:p>
          <a:p>
            <a:r>
              <a:rPr lang="ru-RU" sz="1400" b="1" dirty="0" smtClean="0">
                <a:solidFill>
                  <a:srgbClr val="17375E"/>
                </a:solidFill>
              </a:rPr>
              <a:t>АО «Альфа – Банк»</a:t>
            </a:r>
          </a:p>
          <a:p>
            <a:r>
              <a:rPr lang="ru-RU" sz="1400" b="1" dirty="0" smtClean="0">
                <a:solidFill>
                  <a:srgbClr val="17375E"/>
                </a:solidFill>
              </a:rPr>
              <a:t>АО «Ульяновское конструкторское бюро приборостроения»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07532" y="6140722"/>
            <a:ext cx="500062" cy="614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76" y="5277315"/>
            <a:ext cx="800099" cy="68040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b="1" dirty="0">
              <a:ln w="1905"/>
              <a:solidFill>
                <a:srgbClr val="17375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1919" y="5237387"/>
            <a:ext cx="921543" cy="706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ln w="1905"/>
              <a:solidFill>
                <a:srgbClr val="17375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3358" y="6071930"/>
            <a:ext cx="535781" cy="614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85989" y="6374613"/>
            <a:ext cx="550068" cy="614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14551" y="5449151"/>
            <a:ext cx="800099" cy="81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ln w="1905"/>
              <a:solidFill>
                <a:srgbClr val="17375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Picture 2" descr="https://im0-tub-ru.yandex.net/i?id=ac51435efd5cfed3d8120b9701e5de57&amp;n=33&amp;h=190&amp;w=2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7" y="2000672"/>
            <a:ext cx="1669256" cy="1741958"/>
          </a:xfrm>
          <a:prstGeom prst="rect">
            <a:avLst/>
          </a:prstGeom>
          <a:noFill/>
        </p:spPr>
      </p:pic>
      <p:pic>
        <p:nvPicPr>
          <p:cNvPr id="18" name="Picture 4" descr="https://im1-tub-ru.yandex.net/i?id=716491dde0809855f0c3bb54311f59e2&amp;n=33&amp;h=190&amp;w=2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0" y="4304928"/>
            <a:ext cx="1690688" cy="1944216"/>
          </a:xfrm>
          <a:prstGeom prst="rect">
            <a:avLst/>
          </a:prstGeom>
          <a:noFill/>
        </p:spPr>
      </p:pic>
      <p:pic>
        <p:nvPicPr>
          <p:cNvPr id="19" name="Picture 6" descr="https://im3-tub-ru.yandex.net/i?id=3251a4a006ced953ba8038ec7433ecdc&amp;n=33&amp;h=190&amp;w=2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7" y="6805018"/>
            <a:ext cx="1700213" cy="1748382"/>
          </a:xfrm>
          <a:prstGeom prst="rect">
            <a:avLst/>
          </a:prstGeom>
          <a:noFill/>
        </p:spPr>
      </p:pic>
      <p:pic>
        <p:nvPicPr>
          <p:cNvPr id="20" name="Picture 8" descr="https://im3-tub-ru.yandex.net/i?id=abd22af746b8926c84e1c889dbb0a3e2&amp;n=33&amp;h=190&amp;w=2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6350" y="1856656"/>
            <a:ext cx="1678781" cy="1872208"/>
          </a:xfrm>
          <a:prstGeom prst="rect">
            <a:avLst/>
          </a:prstGeom>
          <a:noFill/>
        </p:spPr>
      </p:pic>
      <p:pic>
        <p:nvPicPr>
          <p:cNvPr id="21" name="Picture 10" descr="https://im3-tub-ru.yandex.net/i?id=bb4f3817d608dfcdce2bb282fee6be10&amp;n=33&amp;h=190&amp;w=28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7781" y="4304928"/>
            <a:ext cx="1628775" cy="2016224"/>
          </a:xfrm>
          <a:prstGeom prst="rect">
            <a:avLst/>
          </a:prstGeom>
          <a:noFill/>
        </p:spPr>
      </p:pic>
      <p:pic>
        <p:nvPicPr>
          <p:cNvPr id="22" name="Picture 12" descr="https://im3-tub-ru.yandex.net/i?id=f8207323141ceaa652070603a4e2d73f&amp;n=33&amp;h=190&amp;w=3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6350" y="6753201"/>
            <a:ext cx="1657351" cy="1728192"/>
          </a:xfrm>
          <a:prstGeom prst="rect">
            <a:avLst/>
          </a:prstGeom>
          <a:noFill/>
        </p:spPr>
      </p:pic>
      <p:pic>
        <p:nvPicPr>
          <p:cNvPr id="24" name="Picture 20" descr="https://im1-tub-ru.yandex.net/i?id=4387f1d7e34a9ae0d1fd4e58de5868e0&amp;n=33&amp;h=190&amp;w=27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00808" y="5529064"/>
            <a:ext cx="3262313" cy="2654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18" descr="https://im2-tub-ru.yandex.net/i?id=8e097be9b86d098aa21dadb8a26b206a&amp;n=33&amp;h=190&amp;w=3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21657" y="7650972"/>
            <a:ext cx="3278981" cy="16225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60648" y="488504"/>
            <a:ext cx="6336704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Прогнозные показатели поступления акцизов на алкогольную продукцию в областной бюджет Ульяновской области в 2018-2021гг. (млн. рублей)</a:t>
            </a:r>
            <a:endParaRPr lang="ru-RU" sz="16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140968" y="9489504"/>
            <a:ext cx="792088" cy="288032"/>
          </a:xfrm>
          <a:prstGeom prst="flowChartAlternateProcess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7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3140968" y="9489504"/>
            <a:ext cx="792088" cy="288032"/>
          </a:xfrm>
        </p:spPr>
        <p:txBody>
          <a:bodyPr/>
          <a:lstStyle/>
          <a:p>
            <a:pPr algn="ctr"/>
            <a:fld id="{6A77DB99-46A0-49A6-9443-9E1BF72757BE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4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8880" y="200472"/>
            <a:ext cx="432048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</a:rPr>
              <a:t>Доходы областного бюджета Ульяновской области</a:t>
            </a:r>
            <a:endParaRPr lang="ru-RU" sz="12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547788"/>
          <a:ext cx="6858000" cy="7086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5662" y="6969224"/>
            <a:ext cx="2155226" cy="2116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акцизные марки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53136" y="7041232"/>
            <a:ext cx="2067850" cy="1951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Схема 9"/>
          <p:cNvGraphicFramePr/>
          <p:nvPr/>
        </p:nvGraphicFramePr>
        <p:xfrm>
          <a:off x="188640" y="1686914"/>
          <a:ext cx="6426714" cy="5714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6652" y="5673080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   11 031,2</a:t>
            </a:r>
            <a:endParaRPr lang="ru-RU" b="1" dirty="0">
              <a:latin typeface="+mn-lt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28700" y="4880992"/>
            <a:ext cx="363474" cy="71429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2294874" y="4953000"/>
            <a:ext cx="363474" cy="71429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3915054" y="4967711"/>
            <a:ext cx="363474" cy="71429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5589240" y="5025008"/>
            <a:ext cx="363474" cy="61225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988840" y="5663788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12 378,0</a:t>
            </a:r>
            <a:endParaRPr lang="ru-RU" b="1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5024" y="5663788"/>
            <a:ext cx="113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12 455,2</a:t>
            </a:r>
            <a:endParaRPr lang="ru-RU" b="1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19210" y="5649077"/>
            <a:ext cx="127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12 535,2</a:t>
            </a:r>
            <a:endParaRPr lang="ru-RU" b="1" dirty="0">
              <a:latin typeface="+mn-lt"/>
            </a:endParaRPr>
          </a:p>
        </p:txBody>
      </p:sp>
      <p:pic>
        <p:nvPicPr>
          <p:cNvPr id="22" name="Рисунок 21" descr="пиво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456892" y="7617296"/>
            <a:ext cx="216371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3140968" y="9489504"/>
            <a:ext cx="792088" cy="288032"/>
          </a:xfrm>
          <a:prstGeom prst="flowChartAlternateProcess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7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648" y="488504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Структура доходов областного бюджета </a:t>
            </a:r>
            <a:br>
              <a:rPr lang="ru-RU" sz="1600" b="1" dirty="0" smtClean="0">
                <a:solidFill>
                  <a:schemeClr val="tx1"/>
                </a:solidFill>
                <a:latin typeface="+mj-lt"/>
              </a:rPr>
            </a:b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на 2019 год</a:t>
            </a:r>
            <a:endParaRPr lang="ru-RU" sz="16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212976" y="9433408"/>
            <a:ext cx="648072" cy="344128"/>
          </a:xfrm>
        </p:spPr>
        <p:txBody>
          <a:bodyPr/>
          <a:lstStyle/>
          <a:p>
            <a:pPr algn="ctr"/>
            <a:fld id="{6A77DB99-46A0-49A6-9443-9E1BF72757BE}" type="slidenum">
              <a:rPr lang="ru-RU" sz="1400" b="1" smtClean="0">
                <a:latin typeface="Arial" pitchFamily="34" charset="0"/>
                <a:cs typeface="Arial" pitchFamily="34" charset="0"/>
              </a:rPr>
              <a:pPr algn="ctr"/>
              <a:t>5</a:t>
            </a:fld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8880" y="200472"/>
            <a:ext cx="432048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</a:rPr>
              <a:t>Доходы областного бюджета Ульяновской области</a:t>
            </a:r>
            <a:endParaRPr lang="ru-RU" sz="12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49840060"/>
              </p:ext>
            </p:extLst>
          </p:nvPr>
        </p:nvGraphicFramePr>
        <p:xfrm>
          <a:off x="260648" y="1712640"/>
          <a:ext cx="6480720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94273" name="Picture 1" descr="C:\Users\budget-3\Downloads\icons8-Групповой звонок-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1248" y="2720752"/>
            <a:ext cx="720080" cy="720080"/>
          </a:xfrm>
          <a:prstGeom prst="rect">
            <a:avLst/>
          </a:prstGeom>
          <a:noFill/>
        </p:spPr>
      </p:pic>
      <p:pic>
        <p:nvPicPr>
          <p:cNvPr id="694277" name="Picture 5" descr="C:\Users\budget-3\Downloads\kwr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3512840"/>
            <a:ext cx="720080" cy="720080"/>
          </a:xfrm>
          <a:prstGeom prst="rect">
            <a:avLst/>
          </a:prstGeom>
          <a:noFill/>
        </p:spPr>
      </p:pic>
      <p:pic>
        <p:nvPicPr>
          <p:cNvPr id="694278" name="Picture 6" descr="C:\Users\budget-3\Downloads\house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7072" y="8337376"/>
            <a:ext cx="648072" cy="648072"/>
          </a:xfrm>
          <a:prstGeom prst="rect">
            <a:avLst/>
          </a:prstGeom>
          <a:noFill/>
        </p:spPr>
      </p:pic>
      <p:pic>
        <p:nvPicPr>
          <p:cNvPr id="694279" name="Picture 7" descr="C:\Users\budget-3\Downloads\money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664" y="7041232"/>
            <a:ext cx="864096" cy="864096"/>
          </a:xfrm>
          <a:prstGeom prst="rect">
            <a:avLst/>
          </a:prstGeom>
          <a:noFill/>
        </p:spPr>
      </p:pic>
      <p:pic>
        <p:nvPicPr>
          <p:cNvPr id="694280" name="Picture 8" descr="C:\Users\budget-3\Downloads\emblem-mone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8920" y="1640632"/>
            <a:ext cx="576064" cy="576064"/>
          </a:xfrm>
          <a:prstGeom prst="rect">
            <a:avLst/>
          </a:prstGeom>
          <a:noFill/>
        </p:spPr>
      </p:pic>
      <p:pic>
        <p:nvPicPr>
          <p:cNvPr id="694281" name="Picture 9" descr="C:\Users\budget-3\Downloads\factory 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9240" y="7257256"/>
            <a:ext cx="692264" cy="692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60648" y="488504"/>
            <a:ext cx="6336704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Расходы на реализацию государственных программ Ульяновской области</a:t>
            </a:r>
            <a:endParaRPr lang="ru-RU" sz="1600" b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140968" y="9489504"/>
            <a:ext cx="792088" cy="288032"/>
          </a:xfrm>
          <a:prstGeom prst="flowChartAlternateProcess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7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3140968" y="9489504"/>
            <a:ext cx="792088" cy="288032"/>
          </a:xfrm>
        </p:spPr>
        <p:txBody>
          <a:bodyPr/>
          <a:lstStyle/>
          <a:p>
            <a:pPr algn="ctr"/>
            <a:fld id="{6A77DB99-46A0-49A6-9443-9E1BF72757BE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6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8880" y="200472"/>
            <a:ext cx="432048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</a:rPr>
              <a:t>Расходы областного бюджета Ульяновской области</a:t>
            </a:r>
            <a:endParaRPr lang="ru-RU" sz="12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961666"/>
              </p:ext>
            </p:extLst>
          </p:nvPr>
        </p:nvGraphicFramePr>
        <p:xfrm>
          <a:off x="260648" y="1424608"/>
          <a:ext cx="6323334" cy="8009906"/>
        </p:xfrm>
        <a:graphic>
          <a:graphicData uri="http://schemas.openxmlformats.org/drawingml/2006/table">
            <a:tbl>
              <a:tblPr/>
              <a:tblGrid>
                <a:gridCol w="2916000"/>
                <a:gridCol w="650210"/>
                <a:gridCol w="650210"/>
                <a:gridCol w="650210"/>
                <a:gridCol w="728352"/>
                <a:gridCol w="728352"/>
              </a:tblGrid>
              <a:tr h="2088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(отчёт)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(план 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01.10.2018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Плановый период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областного бюджета, всего, млн. рублей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52823,3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52293,9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51789,7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51006,6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52799,4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том числе: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на реализацию государственных программ Ульяновской области всего, млн.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рублей, из них: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50727,7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49980,9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50126,9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48333,6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48829,4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сельского хозяйства и регулирование рынков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сельскохозяйствен-ной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продукции, сырья и продовольствия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Ульяновской области» на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2014-2021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1383,9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1868,2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2691,7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1967,4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1800,0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3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«Охрана окружающей среды и восстановление природных ресурсов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Ульяновской области на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2014-2021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199,2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827,7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448,6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483,8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«Формирование благоприятного инвестиционного климата 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Ульяновской области» на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2014-2021 годы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680,2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691,4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811,8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811,8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транспортной системы Ульяновской области»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2014-2021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3898,6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5475,5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4814,7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5249,5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5881,9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2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жилищно-коммунального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хозяйства и повышение энергетической эффективности в Ульяновской области»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2014-2021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543,8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432,9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546,8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232,2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232,2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строительства и архитектуры в Ульяновской области»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2014-2021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2486,5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1132,2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795,0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347,1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347,1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здравоохранения в Ульяновской области»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2014-2021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9551,7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8710,9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9899,6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8876,0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8876,2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087" marR="22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и модернизация образования в Ульяновской области»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2014-2021 годы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488" marR="19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11643,0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11611,8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9911,3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10412,5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10360,6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3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«Формирование комфортной городской среды в Ульяновской области» на 2018-2022 годы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488" marR="19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496,7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182,0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69,4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69,4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3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физической культуры и спорта в Ульяновской области 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2014-2021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488" marR="19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1421,6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1332,7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1878,9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2235,0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2200,6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85184" y="120858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60648" y="488504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Расходы на реализацию государственных программ Ульяновской области (продолжение)</a:t>
            </a:r>
            <a:endParaRPr lang="ru-RU" sz="1600" b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140968" y="9489504"/>
            <a:ext cx="792088" cy="288032"/>
          </a:xfrm>
          <a:prstGeom prst="flowChartAlternateProcess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7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3140968" y="9489504"/>
            <a:ext cx="792088" cy="288032"/>
          </a:xfrm>
        </p:spPr>
        <p:txBody>
          <a:bodyPr/>
          <a:lstStyle/>
          <a:p>
            <a:pPr algn="ctr"/>
            <a:fld id="{6A77DB99-46A0-49A6-9443-9E1BF72757BE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7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8880" y="200472"/>
            <a:ext cx="432048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</a:rPr>
              <a:t>Расходы областного бюджета Ульяновской области</a:t>
            </a:r>
            <a:endParaRPr lang="ru-RU" sz="12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393691"/>
              </p:ext>
            </p:extLst>
          </p:nvPr>
        </p:nvGraphicFramePr>
        <p:xfrm>
          <a:off x="260648" y="1614951"/>
          <a:ext cx="6372000" cy="6783127"/>
        </p:xfrm>
        <a:graphic>
          <a:graphicData uri="http://schemas.openxmlformats.org/drawingml/2006/table">
            <a:tbl>
              <a:tblPr/>
              <a:tblGrid>
                <a:gridCol w="3312000"/>
                <a:gridCol w="612000"/>
                <a:gridCol w="612000"/>
                <a:gridCol w="612000"/>
                <a:gridCol w="612000"/>
                <a:gridCol w="612000"/>
              </a:tblGrid>
              <a:tr h="164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87" marR="22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культуры, туризма и сохранение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объектов культурного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наследия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Ульяновской области» на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2014-2021 годы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488" marR="19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1180,7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1223,5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1130,3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963,6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963,9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малого и среднего предпринимательства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Ульяновской области» на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2019-2024 годы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488" marR="19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68,8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77,8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79,2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«Социальная поддержка и защита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населения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Ульяновской области»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2014-2021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488" marR="19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11097,2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10123,4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10340,0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10830,1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10910,3</a:t>
                      </a: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«Управление государственными финансами Ульяновской области»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2015-2021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488" marR="19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4999,6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4524,0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4484,3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4341,3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4341,2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9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государственной ветеринарной службы  Ульяновской области 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2014-2021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488" marR="19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163,1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165,2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159,5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137,7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137,7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«Повышение эффективности управления государственным имуществом Ульяновской области» на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2015-2021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488" marR="19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65,1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138,3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122,8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83,9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83,9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«Гражданское общество и государственная национальная политика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Ульяновской области» на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2014-2021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488" marR="19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222,0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240,6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177,4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140,6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140,6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9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государственного управления в Ульяновской области»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2015-2021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488" marR="194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340,7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387,4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427,5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361,4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361,4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488" marR="19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4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«Обеспечение правопорядка 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безопасности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жизнедеятельности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территории Ульяновской области» на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2014-2021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81" marR="48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525,1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981" marR="48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638,1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981" marR="48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636,3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981" marR="48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433,4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981" marR="48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433,3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981" marR="48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4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информационного общества и электронного правительства в Ульяновской области» на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2015-2021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81" marR="48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325,7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981" marR="48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396,7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981" marR="48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340,7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981" marR="48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314,3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981" marR="48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314,3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981" marR="48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04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 расходов областного бюджета на реализацию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государственных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 Ульяновской области в общем объёме расходов областного бюджета Ульяновской области, процентов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81" marR="48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981" marR="48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981" marR="48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96,8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981" marR="48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94,5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981" marR="48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92,5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981" marR="48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60648" y="632520"/>
            <a:ext cx="6336704" cy="792088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tabLst>
                <a:tab pos="6100763" algn="l"/>
              </a:tabLst>
            </a:pPr>
            <a:r>
              <a:rPr lang="ru-RU" sz="1400" b="1" dirty="0">
                <a:solidFill>
                  <a:schemeClr val="tx1"/>
                </a:solidFill>
                <a:latin typeface="+mj-lt"/>
              </a:rPr>
              <a:t>Государственная программа Ульяновской области «Развитие сельского хозяйства и регулирование рынков сельскохозяйственной продукции, сырья и продовольствия в Ульяновской области» на 2014-2021 годы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48880" y="200472"/>
            <a:ext cx="432048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>
                <a:solidFill>
                  <a:schemeClr val="tx1"/>
                </a:solidFill>
              </a:rPr>
              <a:t>Расходы областного бюджета Ульяновской области</a:t>
            </a:r>
            <a:endParaRPr lang="ru-RU" sz="1200" dirty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88640" y="2936776"/>
          <a:ext cx="6480720" cy="456967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592288"/>
                <a:gridCol w="648072"/>
                <a:gridCol w="720080"/>
                <a:gridCol w="648072"/>
                <a:gridCol w="648072"/>
                <a:gridCol w="576064"/>
                <a:gridCol w="648072"/>
              </a:tblGrid>
              <a:tr h="669276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Отдельные целевые показатели государственной программы Ульяновской области «Развитие</a:t>
                      </a:r>
                      <a:r>
                        <a:rPr lang="ru-RU" sz="1200" baseline="0" dirty="0"/>
                        <a:t> сельского хозяйства и регулирование рынков сельскохозяйственной продукции, сырья и продовольствия в Ульяновской области» на 2014-2020 годы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4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Наименование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>
                          <a:effectLst/>
                        </a:rPr>
                        <a:t>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 anchor="ctr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Ед. измерения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 anchor="ctr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2017</a:t>
                      </a:r>
                    </a:p>
                    <a:p>
                      <a:pPr algn="ctr"/>
                      <a:r>
                        <a:rPr lang="ru-RU" sz="1200" dirty="0"/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 anchor="ctr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/>
                        <a:t>2018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 anchor="ctr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 anchor="ctr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 anchor="ctr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 anchor="ctr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1040493">
                <a:tc>
                  <a:txBody>
                    <a:bodyPr/>
                    <a:lstStyle/>
                    <a:p>
                      <a:r>
                        <a:rPr lang="ru-RU" sz="1200" kern="1200" dirty="0"/>
                        <a:t>Валовый сбор продукции растениеводства в хозяйствах всех категорий:</a:t>
                      </a:r>
                    </a:p>
                    <a:p>
                      <a:r>
                        <a:rPr lang="ru-RU" sz="1200" kern="1200" dirty="0"/>
                        <a:t>- зерновых и зернобобовых</a:t>
                      </a:r>
                    </a:p>
                    <a:p>
                      <a:r>
                        <a:rPr lang="ru-RU" sz="1200" kern="1200" dirty="0"/>
                        <a:t>-</a:t>
                      </a:r>
                      <a:r>
                        <a:rPr lang="ru-RU" sz="1200" kern="1200" baseline="0" dirty="0"/>
                        <a:t> </a:t>
                      </a:r>
                      <a:r>
                        <a:rPr lang="ru-RU" sz="1200" kern="1200" dirty="0"/>
                        <a:t>сахарной свёклы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/>
                        <a:t>тыс. тонн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1000,0</a:t>
                      </a:r>
                    </a:p>
                    <a:p>
                      <a:pPr algn="ctr"/>
                      <a:r>
                        <a:rPr lang="ru-RU" sz="1200" dirty="0"/>
                        <a:t>450,0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1026,2</a:t>
                      </a:r>
                    </a:p>
                    <a:p>
                      <a:pPr algn="ctr"/>
                      <a:r>
                        <a:rPr lang="ru-RU" sz="1200" dirty="0"/>
                        <a:t>459,0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1054,2</a:t>
                      </a:r>
                    </a:p>
                    <a:p>
                      <a:pPr algn="ctr"/>
                      <a:r>
                        <a:rPr lang="ru-RU" sz="1200" dirty="0"/>
                        <a:t>468,2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1072,8</a:t>
                      </a:r>
                    </a:p>
                    <a:p>
                      <a:pPr algn="ctr"/>
                      <a:r>
                        <a:rPr lang="ru-RU" sz="1200" dirty="0"/>
                        <a:t>477,5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1200,0</a:t>
                      </a:r>
                    </a:p>
                    <a:p>
                      <a:pPr algn="ctr"/>
                      <a:r>
                        <a:rPr lang="ru-RU" sz="1200" dirty="0"/>
                        <a:t>505,1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518969">
                <a:tc>
                  <a:txBody>
                    <a:bodyPr/>
                    <a:lstStyle/>
                    <a:p>
                      <a:r>
                        <a:rPr lang="ru-RU" sz="1200" kern="1200" dirty="0"/>
                        <a:t>Объем производства молока в хозяйствах всех категорий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/>
                        <a:t>млн. тонн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230,0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231,5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233,0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235,0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7344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Площадь введенных в оборот ранее не используемых сельскохозяйственных угодий в результате проведения культуртехнических мероприятий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тыс. га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1,244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1,368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1,506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574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Площадь земель, защищенных от водной эрозии, затопления и подтопления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тыс.га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0,067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0,073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0,081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0,089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0,08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8640" y="236071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latin typeface="+mj-lt"/>
                <a:cs typeface="Times New Roman" pitchFamily="18" charset="0"/>
              </a:rPr>
              <a:t>Цель программы: </a:t>
            </a:r>
            <a:r>
              <a:rPr lang="ru-RU" sz="1200" dirty="0">
                <a:latin typeface="+mj-lt"/>
                <a:cs typeface="Times New Roman" pitchFamily="18" charset="0"/>
              </a:rPr>
              <a:t>обеспечение продовольственной безопасности Ульяновской области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0648" y="1424608"/>
            <a:ext cx="10801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00808" y="1424608"/>
            <a:ext cx="10801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 01.01.2018)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4944" y="1445568"/>
            <a:ext cx="1080120" cy="26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65104" y="1424608"/>
            <a:ext cx="10801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89240" y="1424608"/>
            <a:ext cx="10801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8640" y="1784648"/>
            <a:ext cx="14127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00808" y="1691680"/>
            <a:ext cx="10801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28800" y="1784648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1660,5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млн. 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924944" y="1784648"/>
            <a:ext cx="129614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2541,7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21089" y="1784648"/>
            <a:ext cx="129614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1967,4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2657" y="1703929"/>
            <a:ext cx="1152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1383,9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373216" y="1712640"/>
            <a:ext cx="13681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1800,0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26" name="Picture 2" descr="C:\Users\u55\Desktop\Без названия (1)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824" y="7545288"/>
            <a:ext cx="3384376" cy="1584176"/>
          </a:xfrm>
          <a:prstGeom prst="rect">
            <a:avLst/>
          </a:prstGeom>
          <a:noFill/>
        </p:spPr>
      </p:pic>
      <p:sp>
        <p:nvSpPr>
          <p:cNvPr id="23" name="Блок-схема: альтернативный процесс 22"/>
          <p:cNvSpPr/>
          <p:nvPr/>
        </p:nvSpPr>
        <p:spPr>
          <a:xfrm>
            <a:off x="3140968" y="9417496"/>
            <a:ext cx="792088" cy="288032"/>
          </a:xfrm>
          <a:prstGeom prst="flowChartAlternateProcess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7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47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50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10152</TotalTime>
  <Words>1877</Words>
  <Application>Microsoft Office PowerPoint</Application>
  <PresentationFormat>Лист A4 (210x297 мм)</PresentationFormat>
  <Paragraphs>676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«Устойчивое развитие сельских территорий»</vt:lpstr>
      <vt:lpstr>Презентация PowerPoint</vt:lpstr>
    </vt:vector>
  </TitlesOfParts>
  <Company>USNCOMPUTERS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и правоохранительная деятельность</dc:title>
  <dc:creator>USNCOMPUTERS</dc:creator>
  <cp:lastModifiedBy>Черкасова</cp:lastModifiedBy>
  <cp:revision>980</cp:revision>
  <cp:lastPrinted>2017-11-23T07:05:59Z</cp:lastPrinted>
  <dcterms:created xsi:type="dcterms:W3CDTF">2014-10-20T09:57:16Z</dcterms:created>
  <dcterms:modified xsi:type="dcterms:W3CDTF">2019-04-12T09:15:18Z</dcterms:modified>
</cp:coreProperties>
</file>