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702" r:id="rId2"/>
    <p:sldMasterId id="2147483709" r:id="rId3"/>
    <p:sldMasterId id="2147483716" r:id="rId4"/>
    <p:sldMasterId id="2147483723" r:id="rId5"/>
    <p:sldMasterId id="2147483836" r:id="rId6"/>
    <p:sldMasterId id="2147483843" r:id="rId7"/>
  </p:sldMasterIdLst>
  <p:notesMasterIdLst>
    <p:notesMasterId r:id="rId23"/>
  </p:notesMasterIdLst>
  <p:handoutMasterIdLst>
    <p:handoutMasterId r:id="rId24"/>
  </p:handoutMasterIdLst>
  <p:sldIdLst>
    <p:sldId id="1308" r:id="rId8"/>
    <p:sldId id="1296" r:id="rId9"/>
    <p:sldId id="1293" r:id="rId10"/>
    <p:sldId id="1295" r:id="rId11"/>
    <p:sldId id="1405" r:id="rId12"/>
    <p:sldId id="1413" r:id="rId13"/>
    <p:sldId id="1425" r:id="rId14"/>
    <p:sldId id="1426" r:id="rId15"/>
    <p:sldId id="1427" r:id="rId16"/>
    <p:sldId id="1397" r:id="rId17"/>
    <p:sldId id="1431" r:id="rId18"/>
    <p:sldId id="1432" r:id="rId19"/>
    <p:sldId id="1430" r:id="rId20"/>
    <p:sldId id="1453" r:id="rId21"/>
    <p:sldId id="1236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0504D"/>
    <a:srgbClr val="FFFFCC"/>
    <a:srgbClr val="009E47"/>
    <a:srgbClr val="007434"/>
    <a:srgbClr val="66FFFF"/>
    <a:srgbClr val="CCFFFF"/>
    <a:srgbClr val="FFFF99"/>
    <a:srgbClr val="66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717" autoAdjust="0"/>
  </p:normalViewPr>
  <p:slideViewPr>
    <p:cSldViewPr>
      <p:cViewPr varScale="1">
        <p:scale>
          <a:sx n="88" d="100"/>
          <a:sy n="88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9 место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Российской</a:t>
            </a:r>
            <a:r>
              <a:rPr lang="ru-RU" sz="1600" baseline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Федерации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i="0" u="none" strike="noStrike" kern="1200" baseline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созданию новых кооперативов</a:t>
            </a:r>
            <a:endParaRPr lang="ru-RU" sz="1600" b="1" i="0" u="none" strike="noStrike" kern="1200" baseline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16474684080454"/>
          <c:y val="9.22938286677712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086895830340934E-2"/>
          <c:y val="0.26211447341647048"/>
          <c:w val="0.85967316000574567"/>
          <c:h val="0.57389465422517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 ПФО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Башкирия</c:v>
                </c:pt>
                <c:pt idx="1">
                  <c:v>Татарстан</c:v>
                </c:pt>
                <c:pt idx="2">
                  <c:v>Ульяновская область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2.2000000000000002</c:v>
                </c:pt>
                <c:pt idx="2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39488"/>
        <c:axId val="149752064"/>
      </c:barChart>
      <c:catAx>
        <c:axId val="47839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49752064"/>
        <c:crosses val="autoZero"/>
        <c:auto val="1"/>
        <c:lblAlgn val="ctr"/>
        <c:lblOffset val="100"/>
        <c:noMultiLvlLbl val="0"/>
      </c:catAx>
      <c:valAx>
        <c:axId val="1497520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4783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29133858267723E-2"/>
          <c:y val="4.3659043659043682E-2"/>
          <c:w val="0.88779527559056226"/>
          <c:h val="0.760594023316839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600" b="1">
                    <a:latin typeface="Times New Roman" pitchFamily="18" charset="0"/>
                    <a:ea typeface="PT Astra Serif" pitchFamily="18" charset="-52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Поддержка всего</c:v>
                </c:pt>
                <c:pt idx="1">
                  <c:v>Областной бюджет</c:v>
                </c:pt>
                <c:pt idx="2">
                  <c:v>Федеральный бюджет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4579.4000000000005</c:v>
                </c:pt>
                <c:pt idx="1">
                  <c:v>3958.4</c:v>
                </c:pt>
                <c:pt idx="2">
                  <c:v>621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Поддержка всего</c:v>
                </c:pt>
                <c:pt idx="1">
                  <c:v>Областной бюджет</c:v>
                </c:pt>
                <c:pt idx="2">
                  <c:v>Федеральный бюджет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4534.1000000000004</c:v>
                </c:pt>
                <c:pt idx="1">
                  <c:v>3100</c:v>
                </c:pt>
                <c:pt idx="2">
                  <c:v>1364.2684000000002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2"/>
        <c:axId val="168356864"/>
        <c:axId val="168170240"/>
      </c:barChart>
      <c:dateAx>
        <c:axId val="168356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5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8170240"/>
        <c:crosses val="autoZero"/>
        <c:auto val="0"/>
        <c:lblOffset val="100"/>
        <c:baseTimeUnit val="days"/>
      </c:dateAx>
      <c:valAx>
        <c:axId val="168170240"/>
        <c:scaling>
          <c:orientation val="minMax"/>
          <c:max val="5000"/>
          <c:min val="0"/>
        </c:scaling>
        <c:delete val="0"/>
        <c:axPos val="l"/>
        <c:majorGridlines>
          <c:spPr>
            <a:ln w="955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955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8356864"/>
        <c:crosses val="autoZero"/>
        <c:crossBetween val="between"/>
      </c:valAx>
      <c:spPr>
        <a:noFill/>
        <a:ln w="25480">
          <a:noFill/>
        </a:ln>
      </c:spPr>
    </c:plotArea>
    <c:legend>
      <c:legendPos val="b"/>
      <c:layout>
        <c:manualLayout>
          <c:xMode val="edge"/>
          <c:yMode val="edge"/>
          <c:x val="7.6014534355363511E-2"/>
          <c:y val="0.90946788588176075"/>
          <c:w val="0.90261360939321167"/>
          <c:h val="7.6361249193357905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9345909886264327E-2"/>
          <c:y val="4.8595559286706815E-2"/>
          <c:w val="0.91018623374325358"/>
          <c:h val="0.70904976262159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504D"/>
              </a:solidFill>
            </c:spPr>
          </c:dPt>
          <c:dLbls>
            <c:dLbl>
              <c:idx val="0"/>
              <c:layout>
                <c:manualLayout>
                  <c:x val="2.5462668816040531E-17"/>
                  <c:y val="1.8382352941176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81E-3"/>
                  <c:y val="-1.8382352941176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Поддержка
 АПК 
за счёт 
областного 
бюджета</c:v>
                </c:pt>
                <c:pt idx="1">
                  <c:v>Прогноз 
поступлений  
всего 
налогов от АПК</c:v>
                </c:pt>
                <c:pt idx="2">
                  <c:v>Уплачено 
налогов 
без акцизов 
на алкоголь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3100</c:v>
                </c:pt>
                <c:pt idx="1">
                  <c:v>28000</c:v>
                </c:pt>
                <c:pt idx="2">
                  <c:v>13000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97-4526-A19A-F08C492BF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68229504"/>
        <c:axId val="168231296"/>
      </c:barChart>
      <c:catAx>
        <c:axId val="16822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8231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231296"/>
        <c:scaling>
          <c:orientation val="minMax"/>
          <c:max val="350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8229504"/>
        <c:crosses val="autoZero"/>
        <c:crossBetween val="between"/>
        <c:majorUnit val="5000"/>
        <c:minorUnit val="10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6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234760683004487E-2"/>
          <c:y val="0.15153673575730336"/>
          <c:w val="0.91018623374325358"/>
          <c:h val="0.6851527037980544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6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Sheet1!$A$1:$D$1</c:f>
              <c:strCache>
                <c:ptCount val="4"/>
                <c:pt idx="0">
                  <c:v>2021 
прогноз</c:v>
                </c:pt>
                <c:pt idx="1">
                  <c:v>2022
прогноз</c:v>
                </c:pt>
                <c:pt idx="2">
                  <c:v>2023
прогноз</c:v>
                </c:pt>
                <c:pt idx="3">
                  <c:v>2024
прогноз</c:v>
                </c:pt>
              </c:strCache>
            </c:strRef>
          </c:cat>
          <c:val>
            <c:numRef>
              <c:f>Sheet1!$A$2:$D$2</c:f>
              <c:numCache>
                <c:formatCode>#,##0.0</c:formatCode>
                <c:ptCount val="4"/>
                <c:pt idx="0">
                  <c:v>26.7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287232"/>
        <c:axId val="187806464"/>
      </c:barChart>
      <c:catAx>
        <c:axId val="16828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7806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806464"/>
        <c:scaling>
          <c:orientation val="minMax"/>
          <c:max val="32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8287232"/>
        <c:crosses val="autoZero"/>
        <c:crossBetween val="between"/>
        <c:majorUnit val="10"/>
        <c:minorUnit val="10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6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3052F-D5FE-4563-A6FC-00D1752D9DD6}" type="doc">
      <dgm:prSet loTypeId="urn:microsoft.com/office/officeart/2005/8/layout/vList5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940E80A-7131-4866-B3C4-37AC132A0408}">
      <dgm:prSet phldrT="[Текст]" custT="1"/>
      <dgm:spPr/>
      <dgm:t>
        <a:bodyPr/>
        <a:lstStyle/>
        <a:p>
          <a:r>
            <a:rPr kumimoji="0" lang="ru-RU" sz="18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Calibri" pitchFamily="34" charset="0"/>
            </a:rPr>
            <a:t>Единовременная денежная выплата молодому специалисту </a:t>
          </a:r>
          <a:endParaRPr lang="ru-RU" sz="1800" i="0" dirty="0"/>
        </a:p>
      </dgm:t>
    </dgm:pt>
    <dgm:pt modelId="{37596570-7E6E-4EB7-B298-4593CD49BD9A}" type="parTrans" cxnId="{EA883957-AD18-4AF1-85A9-39DA583B7ED1}">
      <dgm:prSet/>
      <dgm:spPr/>
      <dgm:t>
        <a:bodyPr/>
        <a:lstStyle/>
        <a:p>
          <a:endParaRPr lang="ru-RU"/>
        </a:p>
      </dgm:t>
    </dgm:pt>
    <dgm:pt modelId="{B408AE6A-4731-4D01-8E41-18C50753E8D2}" type="sibTrans" cxnId="{EA883957-AD18-4AF1-85A9-39DA583B7ED1}">
      <dgm:prSet/>
      <dgm:spPr/>
      <dgm:t>
        <a:bodyPr/>
        <a:lstStyle/>
        <a:p>
          <a:endParaRPr lang="ru-RU"/>
        </a:p>
      </dgm:t>
    </dgm:pt>
    <dgm:pt modelId="{38CB7760-E3A5-49C3-B96A-9875C9C17BEE}">
      <dgm:prSet phldrT="[Текст]" custT="1"/>
      <dgm:spPr/>
      <dgm:t>
        <a:bodyPr/>
        <a:lstStyle/>
        <a:p>
          <a:pPr rtl="0"/>
          <a:r>
            <a:rPr kumimoji="0" lang="ru-RU" sz="15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Calibri" pitchFamily="34" charset="0"/>
            </a:rPr>
            <a:t>за первый год работы – 40 000 рублей;</a:t>
          </a:r>
          <a:endParaRPr lang="ru-RU" sz="1500" dirty="0"/>
        </a:p>
      </dgm:t>
    </dgm:pt>
    <dgm:pt modelId="{B4770F5C-C8AE-47D6-B748-B50FA5F29AD4}" type="parTrans" cxnId="{76CAD848-3A0F-48DF-8418-CEC663DF3C56}">
      <dgm:prSet/>
      <dgm:spPr/>
      <dgm:t>
        <a:bodyPr/>
        <a:lstStyle/>
        <a:p>
          <a:endParaRPr lang="ru-RU"/>
        </a:p>
      </dgm:t>
    </dgm:pt>
    <dgm:pt modelId="{76C2118C-EE9D-4770-9A7E-74DEE222F369}" type="sibTrans" cxnId="{76CAD848-3A0F-48DF-8418-CEC663DF3C56}">
      <dgm:prSet/>
      <dgm:spPr/>
      <dgm:t>
        <a:bodyPr/>
        <a:lstStyle/>
        <a:p>
          <a:endParaRPr lang="ru-RU"/>
        </a:p>
      </dgm:t>
    </dgm:pt>
    <dgm:pt modelId="{A3D6C04E-7A2E-4FD1-BECB-96A02A3316E9}">
      <dgm:prSet phldrT="[Текст]" custT="1"/>
      <dgm:spPr/>
      <dgm:t>
        <a:bodyPr/>
        <a:lstStyle/>
        <a:p>
          <a:r>
            <a:rPr kumimoji="0" lang="ru-RU" sz="18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Calibri" pitchFamily="34" charset="0"/>
            </a:rPr>
            <a:t>Ежемесячная денежная выплата молодому специалисту </a:t>
          </a:r>
          <a:endParaRPr lang="ru-RU" sz="1800" i="0" dirty="0"/>
        </a:p>
      </dgm:t>
    </dgm:pt>
    <dgm:pt modelId="{97193808-B09A-42E7-9EF7-03F991244A53}" type="parTrans" cxnId="{0ACE21FE-020B-40F8-B891-3D528E2D4405}">
      <dgm:prSet/>
      <dgm:spPr/>
      <dgm:t>
        <a:bodyPr/>
        <a:lstStyle/>
        <a:p>
          <a:endParaRPr lang="ru-RU"/>
        </a:p>
      </dgm:t>
    </dgm:pt>
    <dgm:pt modelId="{6551DB26-1B12-43A3-A13E-41F47340EBC2}" type="sibTrans" cxnId="{0ACE21FE-020B-40F8-B891-3D528E2D4405}">
      <dgm:prSet/>
      <dgm:spPr/>
      <dgm:t>
        <a:bodyPr/>
        <a:lstStyle/>
        <a:p>
          <a:endParaRPr lang="ru-RU"/>
        </a:p>
      </dgm:t>
    </dgm:pt>
    <dgm:pt modelId="{0DAE9AC7-831B-4038-BBC4-9FD09E25E159}">
      <dgm:prSet phldrT="[Текст]" custT="1"/>
      <dgm:spPr/>
      <dgm:t>
        <a:bodyPr/>
        <a:lstStyle/>
        <a:p>
          <a:pPr algn="just"/>
          <a:r>
            <a:rPr kumimoji="0" lang="ru-RU" sz="15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Calibri" pitchFamily="34" charset="0"/>
            </a:rPr>
            <a:t>для окончивших профессиональную образовательную организацию, 3000 рублей;</a:t>
          </a:r>
          <a:endParaRPr lang="ru-RU" sz="1500" b="0" dirty="0"/>
        </a:p>
      </dgm:t>
    </dgm:pt>
    <dgm:pt modelId="{363BC10A-C778-483D-9280-0F48BE45AD1E}" type="parTrans" cxnId="{401C0047-E37E-4BB3-A4E1-C839652A9B1B}">
      <dgm:prSet/>
      <dgm:spPr/>
      <dgm:t>
        <a:bodyPr/>
        <a:lstStyle/>
        <a:p>
          <a:endParaRPr lang="ru-RU"/>
        </a:p>
      </dgm:t>
    </dgm:pt>
    <dgm:pt modelId="{A0ECCD7B-02E9-4498-8420-921F31999060}" type="sibTrans" cxnId="{401C0047-E37E-4BB3-A4E1-C839652A9B1B}">
      <dgm:prSet/>
      <dgm:spPr/>
      <dgm:t>
        <a:bodyPr/>
        <a:lstStyle/>
        <a:p>
          <a:endParaRPr lang="ru-RU"/>
        </a:p>
      </dgm:t>
    </dgm:pt>
    <dgm:pt modelId="{18D2BE07-5B42-41D9-ABFC-661C1DEA4142}">
      <dgm:prSet custT="1"/>
      <dgm:spPr/>
      <dgm:t>
        <a:bodyPr/>
        <a:lstStyle/>
        <a:p>
          <a:pPr rtl="0"/>
          <a:r>
            <a:rPr kumimoji="0" lang="ru-RU" sz="15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Calibri" pitchFamily="34" charset="0"/>
            </a:rPr>
            <a:t>за второй год работы – 60 000 рублей;</a:t>
          </a:r>
          <a:endParaRPr kumimoji="0" lang="ru-RU" sz="15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708B332A-18CA-4B84-B961-36B27B356E6C}" type="parTrans" cxnId="{F5C7E7D5-329D-49FD-B006-D984538789C4}">
      <dgm:prSet/>
      <dgm:spPr/>
      <dgm:t>
        <a:bodyPr/>
        <a:lstStyle/>
        <a:p>
          <a:endParaRPr lang="ru-RU"/>
        </a:p>
      </dgm:t>
    </dgm:pt>
    <dgm:pt modelId="{2A0F2F68-A375-44AF-9A4A-8BD58CE71CF6}" type="sibTrans" cxnId="{F5C7E7D5-329D-49FD-B006-D984538789C4}">
      <dgm:prSet/>
      <dgm:spPr/>
      <dgm:t>
        <a:bodyPr/>
        <a:lstStyle/>
        <a:p>
          <a:endParaRPr lang="ru-RU"/>
        </a:p>
      </dgm:t>
    </dgm:pt>
    <dgm:pt modelId="{DC657497-6B55-4AFE-833D-19506FCDC085}">
      <dgm:prSet custT="1"/>
      <dgm:spPr/>
      <dgm:t>
        <a:bodyPr/>
        <a:lstStyle/>
        <a:p>
          <a:pPr rtl="0"/>
          <a:r>
            <a:rPr kumimoji="0" lang="ru-RU" sz="15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Calibri" pitchFamily="34" charset="0"/>
            </a:rPr>
            <a:t>за третий год работы – 100 000 рублей.</a:t>
          </a:r>
          <a:endParaRPr lang="ru-RU" sz="1500" dirty="0"/>
        </a:p>
      </dgm:t>
    </dgm:pt>
    <dgm:pt modelId="{D8DF9EA8-BCB8-41F0-8EA2-728A91797DFD}" type="parTrans" cxnId="{45371959-E6B1-48DF-83E9-FE62AB02FF5B}">
      <dgm:prSet/>
      <dgm:spPr/>
      <dgm:t>
        <a:bodyPr/>
        <a:lstStyle/>
        <a:p>
          <a:endParaRPr lang="ru-RU"/>
        </a:p>
      </dgm:t>
    </dgm:pt>
    <dgm:pt modelId="{1D5E2DC4-183C-46C8-BE35-C7FF88477C2A}" type="sibTrans" cxnId="{45371959-E6B1-48DF-83E9-FE62AB02FF5B}">
      <dgm:prSet/>
      <dgm:spPr/>
      <dgm:t>
        <a:bodyPr/>
        <a:lstStyle/>
        <a:p>
          <a:endParaRPr lang="ru-RU"/>
        </a:p>
      </dgm:t>
    </dgm:pt>
    <dgm:pt modelId="{E86DA64D-FE9D-4CF5-A96B-90C694DAEB34}">
      <dgm:prSet custT="1"/>
      <dgm:spPr/>
      <dgm:t>
        <a:bodyPr/>
        <a:lstStyle/>
        <a:p>
          <a:pPr algn="just" rtl="0"/>
          <a:r>
            <a:rPr kumimoji="0" lang="ru-RU" sz="15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Calibri" pitchFamily="34" charset="0"/>
            </a:rPr>
            <a:t>для окончивших образовательную организацию высшего образования, 5000 рублей. </a:t>
          </a:r>
          <a:r>
            <a:rPr kumimoji="0" lang="ru-RU" sz="15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(68 человек в программе + </a:t>
          </a:r>
          <a:r>
            <a:rPr lang="ru-RU" sz="15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2022 год - 40 человек , 2024 год – 50 человек</a:t>
          </a:r>
          <a:r>
            <a:rPr kumimoji="0" lang="ru-RU" sz="15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)</a:t>
          </a:r>
          <a:endParaRPr kumimoji="0" lang="ru-RU" sz="1500" b="1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B6B8B80-6B36-47B0-8748-DE9AEA05C84D}" type="parTrans" cxnId="{27ADFADD-6F1E-4E8E-8B42-AE882F8055BE}">
      <dgm:prSet/>
      <dgm:spPr/>
      <dgm:t>
        <a:bodyPr/>
        <a:lstStyle/>
        <a:p>
          <a:endParaRPr lang="ru-RU"/>
        </a:p>
      </dgm:t>
    </dgm:pt>
    <dgm:pt modelId="{7DA6E4F7-797B-4396-90D4-089EEC00068F}" type="sibTrans" cxnId="{27ADFADD-6F1E-4E8E-8B42-AE882F8055BE}">
      <dgm:prSet/>
      <dgm:spPr/>
      <dgm:t>
        <a:bodyPr/>
        <a:lstStyle/>
        <a:p>
          <a:endParaRPr lang="ru-RU"/>
        </a:p>
      </dgm:t>
    </dgm:pt>
    <dgm:pt modelId="{C0F9A37A-3105-4751-B959-D83B2AA3939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Аграрная</a:t>
          </a:r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стипендия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6CA184-ACAB-45CB-AD1D-CB493D632ACA}" type="parTrans" cxnId="{DE9385E8-59B8-423C-BD1A-D94F38A8A597}">
      <dgm:prSet/>
      <dgm:spPr/>
      <dgm:t>
        <a:bodyPr/>
        <a:lstStyle/>
        <a:p>
          <a:endParaRPr lang="ru-RU"/>
        </a:p>
      </dgm:t>
    </dgm:pt>
    <dgm:pt modelId="{049D1ECF-5D16-47C7-923B-20C5D10CEC29}" type="sibTrans" cxnId="{DE9385E8-59B8-423C-BD1A-D94F38A8A597}">
      <dgm:prSet/>
      <dgm:spPr/>
      <dgm:t>
        <a:bodyPr/>
        <a:lstStyle/>
        <a:p>
          <a:endParaRPr lang="ru-RU"/>
        </a:p>
      </dgm:t>
    </dgm:pt>
    <dgm:pt modelId="{6C0B16D5-0C60-4D49-BEDA-85FE32DA9199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dirty="0" smtClean="0">
              <a:latin typeface="Arial" panose="020B0604020202020204" pitchFamily="34" charset="0"/>
              <a:cs typeface="Arial" panose="020B0604020202020204" pitchFamily="34" charset="0"/>
            </a:rPr>
            <a:t>от 5 до 7 тысяч рублей в месяц студентам, поступившим в аграрный университет по договору о целевом обучении по направлениям подготовки Агрономия, </a:t>
          </a:r>
          <a:r>
            <a:rPr lang="ru-RU" sz="1500" dirty="0" err="1" smtClean="0">
              <a:latin typeface="Arial" panose="020B0604020202020204" pitchFamily="34" charset="0"/>
              <a:cs typeface="Arial" panose="020B0604020202020204" pitchFamily="34" charset="0"/>
            </a:rPr>
            <a:t>Агроинженерия</a:t>
          </a:r>
          <a:r>
            <a:rPr lang="ru-RU" sz="1500" dirty="0" smtClean="0">
              <a:latin typeface="Arial" panose="020B0604020202020204" pitchFamily="34" charset="0"/>
              <a:cs typeface="Arial" panose="020B0604020202020204" pitchFamily="34" charset="0"/>
            </a:rPr>
            <a:t>, Зоотехния. </a:t>
          </a:r>
          <a:r>
            <a: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(30 студентов уже получают  </a:t>
          </a:r>
          <a:r>
            <a:rPr lang="ru-RU" sz="15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2022 год - 10 студентов, 2024 год – 15 студентов</a:t>
          </a:r>
          <a:r>
            <a: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4E6019-0B7B-41B4-B589-CB2B5597F7FE}" type="parTrans" cxnId="{5F25F141-3C41-40B9-99B8-7C24D7AFEF7A}">
      <dgm:prSet/>
      <dgm:spPr/>
      <dgm:t>
        <a:bodyPr/>
        <a:lstStyle/>
        <a:p>
          <a:endParaRPr lang="ru-RU"/>
        </a:p>
      </dgm:t>
    </dgm:pt>
    <dgm:pt modelId="{BBDB4751-D05C-40E9-A74D-F47AE1460C2F}" type="sibTrans" cxnId="{5F25F141-3C41-40B9-99B8-7C24D7AFEF7A}">
      <dgm:prSet/>
      <dgm:spPr/>
      <dgm:t>
        <a:bodyPr/>
        <a:lstStyle/>
        <a:p>
          <a:endParaRPr lang="ru-RU"/>
        </a:p>
      </dgm:t>
    </dgm:pt>
    <dgm:pt modelId="{250C5BFA-357B-4EE8-91DE-6C9C56C87E5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Возмещение до 90% понесённых затрат на выплату заработной платы и проживание студентов, привлечённых на прохождение производственной практики</a:t>
          </a:r>
          <a:endParaRPr lang="ru-RU" sz="1400" dirty="0"/>
        </a:p>
      </dgm:t>
    </dgm:pt>
    <dgm:pt modelId="{75E0E83B-5743-4F11-B86E-F016B2601BD8}" type="parTrans" cxnId="{9750D8B8-DD61-465E-9A03-C692F3322E7F}">
      <dgm:prSet/>
      <dgm:spPr/>
      <dgm:t>
        <a:bodyPr/>
        <a:lstStyle/>
        <a:p>
          <a:endParaRPr lang="ru-RU"/>
        </a:p>
      </dgm:t>
    </dgm:pt>
    <dgm:pt modelId="{77DD7D24-80BC-40BA-9761-B1E0FB52356D}" type="sibTrans" cxnId="{9750D8B8-DD61-465E-9A03-C692F3322E7F}">
      <dgm:prSet/>
      <dgm:spPr/>
      <dgm:t>
        <a:bodyPr/>
        <a:lstStyle/>
        <a:p>
          <a:endParaRPr lang="ru-RU"/>
        </a:p>
      </dgm:t>
    </dgm:pt>
    <dgm:pt modelId="{44AA49CA-3706-42F0-B695-406893B16DB9}">
      <dgm:prSet custT="1"/>
      <dgm:spPr/>
      <dgm:t>
        <a:bodyPr/>
        <a:lstStyle/>
        <a:p>
          <a:pPr algn="just"/>
          <a:r>
            <a:rPr lang="ru-RU" sz="1500" b="0" i="0" dirty="0" smtClean="0">
              <a:latin typeface="Arial" pitchFamily="34" charset="0"/>
              <a:cs typeface="Arial" pitchFamily="34" charset="0"/>
            </a:rPr>
            <a:t>На данные цели предусмотрено из федерального и областного бюджета 425,6 тыс. рублей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7DBECA66-916E-4C25-980B-80F263DE4CC3}" type="parTrans" cxnId="{3FF28346-E88B-44C9-8AA1-6DBA99EE0A09}">
      <dgm:prSet/>
      <dgm:spPr/>
      <dgm:t>
        <a:bodyPr/>
        <a:lstStyle/>
        <a:p>
          <a:endParaRPr lang="ru-RU"/>
        </a:p>
      </dgm:t>
    </dgm:pt>
    <dgm:pt modelId="{F2C84617-87CC-4399-AEA5-485109B9288E}" type="sibTrans" cxnId="{3FF28346-E88B-44C9-8AA1-6DBA99EE0A09}">
      <dgm:prSet/>
      <dgm:spPr/>
      <dgm:t>
        <a:bodyPr/>
        <a:lstStyle/>
        <a:p>
          <a:endParaRPr lang="ru-RU"/>
        </a:p>
      </dgm:t>
    </dgm:pt>
    <dgm:pt modelId="{46B722D6-75C9-4124-8852-A87230250195}" type="pres">
      <dgm:prSet presAssocID="{B553052F-D5FE-4563-A6FC-00D1752D9D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F04C4B-73C3-4DEA-8253-1C9FAF4AEAEB}" type="pres">
      <dgm:prSet presAssocID="{3940E80A-7131-4866-B3C4-37AC132A0408}" presName="linNode" presStyleCnt="0"/>
      <dgm:spPr/>
    </dgm:pt>
    <dgm:pt modelId="{5BAFED98-62D7-40A8-8B74-1127FC68D7D4}" type="pres">
      <dgm:prSet presAssocID="{3940E80A-7131-4866-B3C4-37AC132A040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9802F-59DC-4FCF-A7D8-C575FC2A16D1}" type="pres">
      <dgm:prSet presAssocID="{3940E80A-7131-4866-B3C4-37AC132A040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AB5CC-CB01-4501-830F-2FCBE875C837}" type="pres">
      <dgm:prSet presAssocID="{B408AE6A-4731-4D01-8E41-18C50753E8D2}" presName="sp" presStyleCnt="0"/>
      <dgm:spPr/>
    </dgm:pt>
    <dgm:pt modelId="{47B470DB-AA02-4102-B634-E79C9DAD7BD7}" type="pres">
      <dgm:prSet presAssocID="{A3D6C04E-7A2E-4FD1-BECB-96A02A3316E9}" presName="linNode" presStyleCnt="0"/>
      <dgm:spPr/>
    </dgm:pt>
    <dgm:pt modelId="{2D22673C-E707-43AB-B31E-797D4BD3ED90}" type="pres">
      <dgm:prSet presAssocID="{A3D6C04E-7A2E-4FD1-BECB-96A02A3316E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18141-8F3A-499E-95BE-CFF730A722DA}" type="pres">
      <dgm:prSet presAssocID="{A3D6C04E-7A2E-4FD1-BECB-96A02A3316E9}" presName="descendantText" presStyleLbl="alignAccFollowNode1" presStyleIdx="1" presStyleCnt="4" custLinFactNeighborY="-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DE9B3-E261-4870-B7A4-BE34C5922FD0}" type="pres">
      <dgm:prSet presAssocID="{6551DB26-1B12-43A3-A13E-41F47340EBC2}" presName="sp" presStyleCnt="0"/>
      <dgm:spPr/>
    </dgm:pt>
    <dgm:pt modelId="{ED4F86A8-1CF8-4C36-AF0C-ACC9A22DB632}" type="pres">
      <dgm:prSet presAssocID="{C0F9A37A-3105-4751-B959-D83B2AA3939C}" presName="linNode" presStyleCnt="0"/>
      <dgm:spPr/>
    </dgm:pt>
    <dgm:pt modelId="{AC0BAE1A-3F2C-4D37-A5DB-41D52550CBD1}" type="pres">
      <dgm:prSet presAssocID="{C0F9A37A-3105-4751-B959-D83B2AA3939C}" presName="parentText" presStyleLbl="node1" presStyleIdx="2" presStyleCnt="4" custLinFactNeighborX="-628" custLinFactNeighborY="7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B26BF-12CE-42FB-99E5-4823CB6F57B3}" type="pres">
      <dgm:prSet presAssocID="{C0F9A37A-3105-4751-B959-D83B2AA3939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FC56A-BA44-4854-A47C-4CACC7AB1542}" type="pres">
      <dgm:prSet presAssocID="{049D1ECF-5D16-47C7-923B-20C5D10CEC29}" presName="sp" presStyleCnt="0"/>
      <dgm:spPr/>
    </dgm:pt>
    <dgm:pt modelId="{9D30AED9-27C7-4431-8EFD-5B06AB2ED450}" type="pres">
      <dgm:prSet presAssocID="{250C5BFA-357B-4EE8-91DE-6C9C56C87E58}" presName="linNode" presStyleCnt="0"/>
      <dgm:spPr/>
    </dgm:pt>
    <dgm:pt modelId="{12C778E4-D876-4C66-A131-130C0DAA6A87}" type="pres">
      <dgm:prSet presAssocID="{250C5BFA-357B-4EE8-91DE-6C9C56C87E5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843DB-CB0D-4D96-B030-DD36360F0CE0}" type="pres">
      <dgm:prSet presAssocID="{250C5BFA-357B-4EE8-91DE-6C9C56C87E58}" presName="descendantText" presStyleLbl="alignAccFollowNode1" presStyleIdx="3" presStyleCnt="4" custScaleY="111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F28346-E88B-44C9-8AA1-6DBA99EE0A09}" srcId="{250C5BFA-357B-4EE8-91DE-6C9C56C87E58}" destId="{44AA49CA-3706-42F0-B695-406893B16DB9}" srcOrd="0" destOrd="0" parTransId="{7DBECA66-916E-4C25-980B-80F263DE4CC3}" sibTransId="{F2C84617-87CC-4399-AEA5-485109B9288E}"/>
    <dgm:cxn modelId="{5F25F141-3C41-40B9-99B8-7C24D7AFEF7A}" srcId="{C0F9A37A-3105-4751-B959-D83B2AA3939C}" destId="{6C0B16D5-0C60-4D49-BEDA-85FE32DA9199}" srcOrd="0" destOrd="0" parTransId="{454E6019-0B7B-41B4-B589-CB2B5597F7FE}" sibTransId="{BBDB4751-D05C-40E9-A74D-F47AE1460C2F}"/>
    <dgm:cxn modelId="{45371959-E6B1-48DF-83E9-FE62AB02FF5B}" srcId="{3940E80A-7131-4866-B3C4-37AC132A0408}" destId="{DC657497-6B55-4AFE-833D-19506FCDC085}" srcOrd="2" destOrd="0" parTransId="{D8DF9EA8-BCB8-41F0-8EA2-728A91797DFD}" sibTransId="{1D5E2DC4-183C-46C8-BE35-C7FF88477C2A}"/>
    <dgm:cxn modelId="{DF328D65-5888-43F2-B21D-1EA9A8EFFF05}" type="presOf" srcId="{18D2BE07-5B42-41D9-ABFC-661C1DEA4142}" destId="{6D89802F-59DC-4FCF-A7D8-C575FC2A16D1}" srcOrd="0" destOrd="1" presId="urn:microsoft.com/office/officeart/2005/8/layout/vList5"/>
    <dgm:cxn modelId="{9750D8B8-DD61-465E-9A03-C692F3322E7F}" srcId="{B553052F-D5FE-4563-A6FC-00D1752D9DD6}" destId="{250C5BFA-357B-4EE8-91DE-6C9C56C87E58}" srcOrd="3" destOrd="0" parTransId="{75E0E83B-5743-4F11-B86E-F016B2601BD8}" sibTransId="{77DD7D24-80BC-40BA-9761-B1E0FB52356D}"/>
    <dgm:cxn modelId="{9F9552EF-EA25-40FF-8BC3-010FF35A773E}" type="presOf" srcId="{38CB7760-E3A5-49C3-B96A-9875C9C17BEE}" destId="{6D89802F-59DC-4FCF-A7D8-C575FC2A16D1}" srcOrd="0" destOrd="0" presId="urn:microsoft.com/office/officeart/2005/8/layout/vList5"/>
    <dgm:cxn modelId="{544B7645-7E4B-4471-8F6E-6FD0368F96CB}" type="presOf" srcId="{250C5BFA-357B-4EE8-91DE-6C9C56C87E58}" destId="{12C778E4-D876-4C66-A131-130C0DAA6A87}" srcOrd="0" destOrd="0" presId="urn:microsoft.com/office/officeart/2005/8/layout/vList5"/>
    <dgm:cxn modelId="{DB88142C-ECDC-4E8D-A4E1-C7C1B7B509E7}" type="presOf" srcId="{44AA49CA-3706-42F0-B695-406893B16DB9}" destId="{49F843DB-CB0D-4D96-B030-DD36360F0CE0}" srcOrd="0" destOrd="0" presId="urn:microsoft.com/office/officeart/2005/8/layout/vList5"/>
    <dgm:cxn modelId="{DE9385E8-59B8-423C-BD1A-D94F38A8A597}" srcId="{B553052F-D5FE-4563-A6FC-00D1752D9DD6}" destId="{C0F9A37A-3105-4751-B959-D83B2AA3939C}" srcOrd="2" destOrd="0" parTransId="{276CA184-ACAB-45CB-AD1D-CB493D632ACA}" sibTransId="{049D1ECF-5D16-47C7-923B-20C5D10CEC29}"/>
    <dgm:cxn modelId="{0ACE21FE-020B-40F8-B891-3D528E2D4405}" srcId="{B553052F-D5FE-4563-A6FC-00D1752D9DD6}" destId="{A3D6C04E-7A2E-4FD1-BECB-96A02A3316E9}" srcOrd="1" destOrd="0" parTransId="{97193808-B09A-42E7-9EF7-03F991244A53}" sibTransId="{6551DB26-1B12-43A3-A13E-41F47340EBC2}"/>
    <dgm:cxn modelId="{F5C7E7D5-329D-49FD-B006-D984538789C4}" srcId="{3940E80A-7131-4866-B3C4-37AC132A0408}" destId="{18D2BE07-5B42-41D9-ABFC-661C1DEA4142}" srcOrd="1" destOrd="0" parTransId="{708B332A-18CA-4B84-B961-36B27B356E6C}" sibTransId="{2A0F2F68-A375-44AF-9A4A-8BD58CE71CF6}"/>
    <dgm:cxn modelId="{401C0047-E37E-4BB3-A4E1-C839652A9B1B}" srcId="{A3D6C04E-7A2E-4FD1-BECB-96A02A3316E9}" destId="{0DAE9AC7-831B-4038-BBC4-9FD09E25E159}" srcOrd="0" destOrd="0" parTransId="{363BC10A-C778-483D-9280-0F48BE45AD1E}" sibTransId="{A0ECCD7B-02E9-4498-8420-921F31999060}"/>
    <dgm:cxn modelId="{EA7C549F-8BC8-4FA3-B0FB-2F4E9BD9F048}" type="presOf" srcId="{B553052F-D5FE-4563-A6FC-00D1752D9DD6}" destId="{46B722D6-75C9-4124-8852-A87230250195}" srcOrd="0" destOrd="0" presId="urn:microsoft.com/office/officeart/2005/8/layout/vList5"/>
    <dgm:cxn modelId="{69E76424-679A-4076-9D34-5DBBB05A5173}" type="presOf" srcId="{6C0B16D5-0C60-4D49-BEDA-85FE32DA9199}" destId="{F87B26BF-12CE-42FB-99E5-4823CB6F57B3}" srcOrd="0" destOrd="0" presId="urn:microsoft.com/office/officeart/2005/8/layout/vList5"/>
    <dgm:cxn modelId="{EA883957-AD18-4AF1-85A9-39DA583B7ED1}" srcId="{B553052F-D5FE-4563-A6FC-00D1752D9DD6}" destId="{3940E80A-7131-4866-B3C4-37AC132A0408}" srcOrd="0" destOrd="0" parTransId="{37596570-7E6E-4EB7-B298-4593CD49BD9A}" sibTransId="{B408AE6A-4731-4D01-8E41-18C50753E8D2}"/>
    <dgm:cxn modelId="{AA1E00B4-E9C3-4B98-9F10-FD4BFEDAC146}" type="presOf" srcId="{C0F9A37A-3105-4751-B959-D83B2AA3939C}" destId="{AC0BAE1A-3F2C-4D37-A5DB-41D52550CBD1}" srcOrd="0" destOrd="0" presId="urn:microsoft.com/office/officeart/2005/8/layout/vList5"/>
    <dgm:cxn modelId="{27ADFADD-6F1E-4E8E-8B42-AE882F8055BE}" srcId="{A3D6C04E-7A2E-4FD1-BECB-96A02A3316E9}" destId="{E86DA64D-FE9D-4CF5-A96B-90C694DAEB34}" srcOrd="1" destOrd="0" parTransId="{BB6B8B80-6B36-47B0-8748-DE9AEA05C84D}" sibTransId="{7DA6E4F7-797B-4396-90D4-089EEC00068F}"/>
    <dgm:cxn modelId="{76CAD848-3A0F-48DF-8418-CEC663DF3C56}" srcId="{3940E80A-7131-4866-B3C4-37AC132A0408}" destId="{38CB7760-E3A5-49C3-B96A-9875C9C17BEE}" srcOrd="0" destOrd="0" parTransId="{B4770F5C-C8AE-47D6-B748-B50FA5F29AD4}" sibTransId="{76C2118C-EE9D-4770-9A7E-74DEE222F369}"/>
    <dgm:cxn modelId="{01565F37-A0D4-4CDA-AC4A-CEE5FD41369F}" type="presOf" srcId="{E86DA64D-FE9D-4CF5-A96B-90C694DAEB34}" destId="{4D518141-8F3A-499E-95BE-CFF730A722DA}" srcOrd="0" destOrd="1" presId="urn:microsoft.com/office/officeart/2005/8/layout/vList5"/>
    <dgm:cxn modelId="{0B450FC7-50AC-452C-AC0F-C2CD102DB66F}" type="presOf" srcId="{DC657497-6B55-4AFE-833D-19506FCDC085}" destId="{6D89802F-59DC-4FCF-A7D8-C575FC2A16D1}" srcOrd="0" destOrd="2" presId="urn:microsoft.com/office/officeart/2005/8/layout/vList5"/>
    <dgm:cxn modelId="{F7134FB2-BD52-4701-9BAD-C3AE81FD5560}" type="presOf" srcId="{0DAE9AC7-831B-4038-BBC4-9FD09E25E159}" destId="{4D518141-8F3A-499E-95BE-CFF730A722DA}" srcOrd="0" destOrd="0" presId="urn:microsoft.com/office/officeart/2005/8/layout/vList5"/>
    <dgm:cxn modelId="{841A6E1D-0DDF-437F-9B51-9792EB6CF425}" type="presOf" srcId="{3940E80A-7131-4866-B3C4-37AC132A0408}" destId="{5BAFED98-62D7-40A8-8B74-1127FC68D7D4}" srcOrd="0" destOrd="0" presId="urn:microsoft.com/office/officeart/2005/8/layout/vList5"/>
    <dgm:cxn modelId="{B3B66BA0-9922-4BE3-9B28-02E686E18220}" type="presOf" srcId="{A3D6C04E-7A2E-4FD1-BECB-96A02A3316E9}" destId="{2D22673C-E707-43AB-B31E-797D4BD3ED90}" srcOrd="0" destOrd="0" presId="urn:microsoft.com/office/officeart/2005/8/layout/vList5"/>
    <dgm:cxn modelId="{8229A2D7-99D5-47B1-AE09-3C91F3C245CF}" type="presParOf" srcId="{46B722D6-75C9-4124-8852-A87230250195}" destId="{82F04C4B-73C3-4DEA-8253-1C9FAF4AEAEB}" srcOrd="0" destOrd="0" presId="urn:microsoft.com/office/officeart/2005/8/layout/vList5"/>
    <dgm:cxn modelId="{CEE6F740-C9A5-474D-9403-9F1443547EC0}" type="presParOf" srcId="{82F04C4B-73C3-4DEA-8253-1C9FAF4AEAEB}" destId="{5BAFED98-62D7-40A8-8B74-1127FC68D7D4}" srcOrd="0" destOrd="0" presId="urn:microsoft.com/office/officeart/2005/8/layout/vList5"/>
    <dgm:cxn modelId="{44E9212F-51B8-40EC-993D-2096E9484510}" type="presParOf" srcId="{82F04C4B-73C3-4DEA-8253-1C9FAF4AEAEB}" destId="{6D89802F-59DC-4FCF-A7D8-C575FC2A16D1}" srcOrd="1" destOrd="0" presId="urn:microsoft.com/office/officeart/2005/8/layout/vList5"/>
    <dgm:cxn modelId="{A9C0CA90-D5D6-412E-AC84-73C9E1F5E156}" type="presParOf" srcId="{46B722D6-75C9-4124-8852-A87230250195}" destId="{957AB5CC-CB01-4501-830F-2FCBE875C837}" srcOrd="1" destOrd="0" presId="urn:microsoft.com/office/officeart/2005/8/layout/vList5"/>
    <dgm:cxn modelId="{7AF7AE96-54EF-4DD9-BB03-C5007F513004}" type="presParOf" srcId="{46B722D6-75C9-4124-8852-A87230250195}" destId="{47B470DB-AA02-4102-B634-E79C9DAD7BD7}" srcOrd="2" destOrd="0" presId="urn:microsoft.com/office/officeart/2005/8/layout/vList5"/>
    <dgm:cxn modelId="{DDEDE4E7-2B79-47AF-885C-5CA5AA07A1E2}" type="presParOf" srcId="{47B470DB-AA02-4102-B634-E79C9DAD7BD7}" destId="{2D22673C-E707-43AB-B31E-797D4BD3ED90}" srcOrd="0" destOrd="0" presId="urn:microsoft.com/office/officeart/2005/8/layout/vList5"/>
    <dgm:cxn modelId="{CE50156A-E8AF-4FE0-8C47-147992E2FE5C}" type="presParOf" srcId="{47B470DB-AA02-4102-B634-E79C9DAD7BD7}" destId="{4D518141-8F3A-499E-95BE-CFF730A722DA}" srcOrd="1" destOrd="0" presId="urn:microsoft.com/office/officeart/2005/8/layout/vList5"/>
    <dgm:cxn modelId="{803238D2-A020-4D02-8BED-8B1DA24DE2E9}" type="presParOf" srcId="{46B722D6-75C9-4124-8852-A87230250195}" destId="{252DE9B3-E261-4870-B7A4-BE34C5922FD0}" srcOrd="3" destOrd="0" presId="urn:microsoft.com/office/officeart/2005/8/layout/vList5"/>
    <dgm:cxn modelId="{822A0F82-48E5-4D31-8AE7-630B5F501D77}" type="presParOf" srcId="{46B722D6-75C9-4124-8852-A87230250195}" destId="{ED4F86A8-1CF8-4C36-AF0C-ACC9A22DB632}" srcOrd="4" destOrd="0" presId="urn:microsoft.com/office/officeart/2005/8/layout/vList5"/>
    <dgm:cxn modelId="{D13B4635-96EF-4BE1-9962-7847689F198C}" type="presParOf" srcId="{ED4F86A8-1CF8-4C36-AF0C-ACC9A22DB632}" destId="{AC0BAE1A-3F2C-4D37-A5DB-41D52550CBD1}" srcOrd="0" destOrd="0" presId="urn:microsoft.com/office/officeart/2005/8/layout/vList5"/>
    <dgm:cxn modelId="{4F0910E8-5BDA-4A73-BA15-5F9B3998ED01}" type="presParOf" srcId="{ED4F86A8-1CF8-4C36-AF0C-ACC9A22DB632}" destId="{F87B26BF-12CE-42FB-99E5-4823CB6F57B3}" srcOrd="1" destOrd="0" presId="urn:microsoft.com/office/officeart/2005/8/layout/vList5"/>
    <dgm:cxn modelId="{49AACB0E-A7A5-4B18-9B72-69AC9610CC6B}" type="presParOf" srcId="{46B722D6-75C9-4124-8852-A87230250195}" destId="{C0BFC56A-BA44-4854-A47C-4CACC7AB1542}" srcOrd="5" destOrd="0" presId="urn:microsoft.com/office/officeart/2005/8/layout/vList5"/>
    <dgm:cxn modelId="{F1B4C325-0645-4C53-A617-63F3A5B0E378}" type="presParOf" srcId="{46B722D6-75C9-4124-8852-A87230250195}" destId="{9D30AED9-27C7-4431-8EFD-5B06AB2ED450}" srcOrd="6" destOrd="0" presId="urn:microsoft.com/office/officeart/2005/8/layout/vList5"/>
    <dgm:cxn modelId="{5DC507B7-E30B-41A9-80C0-0A870AA4CBF1}" type="presParOf" srcId="{9D30AED9-27C7-4431-8EFD-5B06AB2ED450}" destId="{12C778E4-D876-4C66-A131-130C0DAA6A87}" srcOrd="0" destOrd="0" presId="urn:microsoft.com/office/officeart/2005/8/layout/vList5"/>
    <dgm:cxn modelId="{0991CE4D-003E-4A08-A286-132F8094B503}" type="presParOf" srcId="{9D30AED9-27C7-4431-8EFD-5B06AB2ED450}" destId="{49F843DB-CB0D-4D96-B030-DD36360F0C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9802F-59DC-4FCF-A7D8-C575FC2A16D1}">
      <dsp:nvSpPr>
        <dsp:cNvPr id="0" name=""/>
        <dsp:cNvSpPr/>
      </dsp:nvSpPr>
      <dsp:spPr>
        <a:xfrm rot="5400000">
          <a:off x="5484601" y="-2196158"/>
          <a:ext cx="980946" cy="56235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5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Calibri" pitchFamily="34" charset="0"/>
            </a:rPr>
            <a:t>за первый год работы – 40 000 рублей;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5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Calibri" pitchFamily="34" charset="0"/>
            </a:rPr>
            <a:t>за второй год работы – 60 000 рублей;</a:t>
          </a:r>
          <a:endParaRPr kumimoji="0" lang="ru-RU" sz="15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5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Calibri" pitchFamily="34" charset="0"/>
            </a:rPr>
            <a:t>за третий год работы – 100 000 рублей.</a:t>
          </a:r>
          <a:endParaRPr lang="ru-RU" sz="1500" kern="1200" dirty="0"/>
        </a:p>
      </dsp:txBody>
      <dsp:txXfrm rot="-5400000">
        <a:off x="3163275" y="173054"/>
        <a:ext cx="5575713" cy="885174"/>
      </dsp:txXfrm>
    </dsp:sp>
    <dsp:sp modelId="{5BAFED98-62D7-40A8-8B74-1127FC68D7D4}">
      <dsp:nvSpPr>
        <dsp:cNvPr id="0" name=""/>
        <dsp:cNvSpPr/>
      </dsp:nvSpPr>
      <dsp:spPr>
        <a:xfrm>
          <a:off x="0" y="2549"/>
          <a:ext cx="3163274" cy="12261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Calibri" pitchFamily="34" charset="0"/>
            </a:rPr>
            <a:t>Единовременная денежная выплата молодому специалисту </a:t>
          </a:r>
          <a:endParaRPr lang="ru-RU" sz="1800" i="0" kern="1200" dirty="0"/>
        </a:p>
      </dsp:txBody>
      <dsp:txXfrm>
        <a:off x="59857" y="62406"/>
        <a:ext cx="3043560" cy="1106468"/>
      </dsp:txXfrm>
    </dsp:sp>
    <dsp:sp modelId="{4D518141-8F3A-499E-95BE-CFF730A722DA}">
      <dsp:nvSpPr>
        <dsp:cNvPr id="0" name=""/>
        <dsp:cNvSpPr/>
      </dsp:nvSpPr>
      <dsp:spPr>
        <a:xfrm rot="5400000">
          <a:off x="5484601" y="-914071"/>
          <a:ext cx="980946" cy="56235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5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Calibri" pitchFamily="34" charset="0"/>
            </a:rPr>
            <a:t>для окончивших профессиональную образовательную организацию, 3000 рублей;</a:t>
          </a:r>
          <a:endParaRPr lang="ru-RU" sz="1500" b="0" kern="1200" dirty="0"/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5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Calibri" pitchFamily="34" charset="0"/>
            </a:rPr>
            <a:t>для окончивших образовательную организацию высшего образования, 5000 рублей. </a:t>
          </a:r>
          <a:r>
            <a:rPr kumimoji="0" lang="ru-RU" sz="15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(68 человек в программе + </a:t>
          </a: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2022 год - 40 человек , 2024 год – 50 человек</a:t>
          </a:r>
          <a:r>
            <a:rPr kumimoji="0" lang="ru-RU" sz="15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)</a:t>
          </a:r>
          <a:endParaRPr kumimoji="0" lang="ru-RU" sz="15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3163275" y="1455141"/>
        <a:ext cx="5575713" cy="885174"/>
      </dsp:txXfrm>
    </dsp:sp>
    <dsp:sp modelId="{2D22673C-E707-43AB-B31E-797D4BD3ED90}">
      <dsp:nvSpPr>
        <dsp:cNvPr id="0" name=""/>
        <dsp:cNvSpPr/>
      </dsp:nvSpPr>
      <dsp:spPr>
        <a:xfrm>
          <a:off x="0" y="1290041"/>
          <a:ext cx="3163274" cy="12261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Calibri" pitchFamily="34" charset="0"/>
            </a:rPr>
            <a:t>Ежемесячная денежная выплата молодому специалисту </a:t>
          </a:r>
          <a:endParaRPr lang="ru-RU" sz="1800" i="0" kern="1200" dirty="0"/>
        </a:p>
      </dsp:txBody>
      <dsp:txXfrm>
        <a:off x="59857" y="1349898"/>
        <a:ext cx="3043560" cy="1106468"/>
      </dsp:txXfrm>
    </dsp:sp>
    <dsp:sp modelId="{F87B26BF-12CE-42FB-99E5-4823CB6F57B3}">
      <dsp:nvSpPr>
        <dsp:cNvPr id="0" name=""/>
        <dsp:cNvSpPr/>
      </dsp:nvSpPr>
      <dsp:spPr>
        <a:xfrm rot="5400000">
          <a:off x="5484601" y="378825"/>
          <a:ext cx="980946" cy="56235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 5 до 7 тысяч рублей в месяц студентам, поступившим в аграрный университет по договору о целевом обучении по направлениям подготовки Агрономия,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Агроинженерия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Зоотехния. </a:t>
          </a: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(30 студентов уже получают  </a:t>
          </a: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2022 год - 10 студентов, 2024 год – 15 студентов</a:t>
          </a: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163275" y="2748037"/>
        <a:ext cx="5575713" cy="885174"/>
      </dsp:txXfrm>
    </dsp:sp>
    <dsp:sp modelId="{AC0BAE1A-3F2C-4D37-A5DB-41D52550CBD1}">
      <dsp:nvSpPr>
        <dsp:cNvPr id="0" name=""/>
        <dsp:cNvSpPr/>
      </dsp:nvSpPr>
      <dsp:spPr>
        <a:xfrm>
          <a:off x="0" y="2586509"/>
          <a:ext cx="3163274" cy="12261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Аграрная</a:t>
          </a:r>
          <a:r>
            <a:rPr lang="ru-RU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стипендия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57" y="2646366"/>
        <a:ext cx="3043560" cy="1106468"/>
      </dsp:txXfrm>
    </dsp:sp>
    <dsp:sp modelId="{49F843DB-CB0D-4D96-B030-DD36360F0CE0}">
      <dsp:nvSpPr>
        <dsp:cNvPr id="0" name=""/>
        <dsp:cNvSpPr/>
      </dsp:nvSpPr>
      <dsp:spPr>
        <a:xfrm rot="5400000">
          <a:off x="5429589" y="1666317"/>
          <a:ext cx="1090969" cy="56235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0" kern="1200" dirty="0" smtClean="0">
              <a:latin typeface="Arial" pitchFamily="34" charset="0"/>
              <a:cs typeface="Arial" pitchFamily="34" charset="0"/>
            </a:rPr>
            <a:t>На данные цели предусмотрено из федерального и областного бюджета 425,6 тыс. рублей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 rot="-5400000">
        <a:off x="3163275" y="3985889"/>
        <a:ext cx="5570342" cy="984455"/>
      </dsp:txXfrm>
    </dsp:sp>
    <dsp:sp modelId="{12C778E4-D876-4C66-A131-130C0DAA6A87}">
      <dsp:nvSpPr>
        <dsp:cNvPr id="0" name=""/>
        <dsp:cNvSpPr/>
      </dsp:nvSpPr>
      <dsp:spPr>
        <a:xfrm>
          <a:off x="0" y="3865025"/>
          <a:ext cx="3163274" cy="12261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Возмещение до 90% понесённых затрат на выплату заработной платы и проживание студентов, привлечённых на прохождение производственной практики</a:t>
          </a:r>
          <a:endParaRPr lang="ru-RU" sz="1400" kern="1200" dirty="0"/>
        </a:p>
      </dsp:txBody>
      <dsp:txXfrm>
        <a:off x="59857" y="3924882"/>
        <a:ext cx="3043560" cy="1106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0.54428</cdr:x>
      <cdr:y>0.12052</cdr:y>
    </cdr:from>
    <cdr:to>
      <cdr:x>0.67826</cdr:x>
      <cdr:y>0.25789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80528" y="648064"/>
          <a:ext cx="1152119" cy="738664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000" tIns="0" rIns="36000" bIns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pPr algn="ctr">
            <a:buFontTx/>
            <a:buChar char="-"/>
          </a:pPr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21,7%</a:t>
          </a:r>
        </a:p>
        <a:p xmlns:a="http://schemas.openxmlformats.org/drawingml/2006/main">
          <a:pPr algn="ctr">
            <a:buFontTx/>
            <a:buChar char="-"/>
          </a:pP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858,4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0.75362</cdr:x>
      <cdr:y>0.42852</cdr:y>
    </cdr:from>
    <cdr:to>
      <cdr:x>0.91271</cdr:x>
      <cdr:y>0.47431</cdr:y>
    </cdr:to>
    <cdr:sp macro="" textlink="">
      <cdr:nvSpPr>
        <cdr:cNvPr id="3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80719" y="2304251"/>
          <a:ext cx="1368153" cy="246223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000" tIns="0" rIns="36000" bIns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 2,2 раза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0.7835</cdr:x>
      <cdr:y>0.63182</cdr:y>
    </cdr:from>
    <cdr:to>
      <cdr:x>0.90949</cdr:x>
      <cdr:y>0.7152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7164288" y="4365104"/>
          <a:ext cx="1152128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4,2</a:t>
          </a: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00" y="1"/>
            <a:ext cx="2945659" cy="496411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ED394C8-2840-40CA-8F76-DD4269492A1B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636"/>
            <a:ext cx="2945659" cy="49641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00" y="9428636"/>
            <a:ext cx="2945659" cy="49641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F788C68-C39F-4360-9437-12803D0A2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78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544" tIns="45772" rIns="91544" bIns="4577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00" y="1"/>
            <a:ext cx="2945659" cy="496411"/>
          </a:xfrm>
          <a:prstGeom prst="rect">
            <a:avLst/>
          </a:prstGeom>
        </p:spPr>
        <p:txBody>
          <a:bodyPr vert="horz" lIns="91544" tIns="45772" rIns="91544" bIns="4577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BEB7EE-8AF1-4E93-9D58-BFD268550244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4" tIns="45772" rIns="91544" bIns="4577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6112"/>
          </a:xfrm>
          <a:prstGeom prst="rect">
            <a:avLst/>
          </a:prstGeom>
        </p:spPr>
        <p:txBody>
          <a:bodyPr vert="horz" lIns="91544" tIns="45772" rIns="91544" bIns="4577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636"/>
            <a:ext cx="2945659" cy="496411"/>
          </a:xfrm>
          <a:prstGeom prst="rect">
            <a:avLst/>
          </a:prstGeom>
        </p:spPr>
        <p:txBody>
          <a:bodyPr vert="horz" lIns="91544" tIns="45772" rIns="91544" bIns="4577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00" y="9428636"/>
            <a:ext cx="2945659" cy="496411"/>
          </a:xfrm>
          <a:prstGeom prst="rect">
            <a:avLst/>
          </a:prstGeom>
        </p:spPr>
        <p:txBody>
          <a:bodyPr vert="horz" wrap="square" lIns="91544" tIns="45772" rIns="91544" bIns="457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714DBA9-7736-485D-A588-51FC802B97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0335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E3CC88-E31B-480F-9932-005500198884}" type="slidenum">
              <a:rPr lang="ru-RU" smtClean="0"/>
              <a:pPr/>
              <a:t>10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4005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4588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E3CC88-E31B-480F-9932-005500198884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4538"/>
            <a:ext cx="4954588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E3CC88-E31B-480F-9932-005500198884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1CAC27-F47C-40E4-A09A-0CF55FCBFFEC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6F9F9A5B-5F70-4622-9532-4C87ED3F12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3F2D-BECA-4BDE-A92C-7AD9AF8D44C1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F3F2-9AA9-473A-A6A6-75A39804C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E999-0398-4FFF-A65B-F484E64D354C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7DE4-A332-4ADE-9DC7-BBB07D98D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06CB-0BA0-43D2-A7B9-9F637A2CBB60}" type="datetime1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31440"/>
            <a:ext cx="683568" cy="561256"/>
          </a:xfrm>
          <a:solidFill>
            <a:srgbClr val="004B97"/>
          </a:solidFill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0FCE5371-92DA-4E70-B6C2-C78299B48E1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8FEEF2CF-6EE9-4017-BA6B-2B19AA5B469F}"/>
              </a:ext>
            </a:extLst>
          </p:cNvPr>
          <p:cNvCxnSpPr/>
          <p:nvPr userDrawn="1"/>
        </p:nvCxnSpPr>
        <p:spPr>
          <a:xfrm flipH="1" flipV="1">
            <a:off x="95970" y="620688"/>
            <a:ext cx="9048030" cy="11572"/>
          </a:xfrm>
          <a:prstGeom prst="line">
            <a:avLst/>
          </a:prstGeom>
          <a:ln w="19050">
            <a:solidFill>
              <a:srgbClr val="004B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335DF2D9-92E7-4CBB-A078-65DC5B9C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5225"/>
            <a:ext cx="8229600" cy="38747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4B97"/>
                </a:solidFill>
                <a:latin typeface="ALS Sector Regular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AC8D7DAB-7C39-4828-B3DE-81E4F4CBC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377950"/>
            <a:ext cx="7859713" cy="47275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6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0" y="293688"/>
            <a:ext cx="7958138" cy="784225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82" tIns="39042" rIns="78082" bIns="39042" anchor="ctr"/>
          <a:lstStyle/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58138" y="293688"/>
            <a:ext cx="1193800" cy="784225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82" tIns="39042" rIns="78082" bIns="39042" anchor="ctr"/>
          <a:lstStyle/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075" y="304800"/>
            <a:ext cx="66198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6083" y="404642"/>
            <a:ext cx="7592527" cy="57593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8440738" y="6435725"/>
            <a:ext cx="541337" cy="365125"/>
          </a:xfrm>
          <a:extLst/>
        </p:spPr>
        <p:txBody>
          <a:bodyPr/>
          <a:lstStyle>
            <a:lvl1pPr defTabSz="914400">
              <a:defRPr b="1">
                <a:solidFill>
                  <a:srgbClr val="756542"/>
                </a:solidFill>
                <a:cs typeface="Arial" charset="0"/>
              </a:defRPr>
            </a:lvl1pPr>
          </a:lstStyle>
          <a:p>
            <a:pPr>
              <a:defRPr/>
            </a:pPr>
            <a:fld id="{330FA3A0-EF8A-4899-8C3C-978CE35EED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BEF51C-8B8B-4BD3-85F6-D2CE58E2A3E1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9A596CC2-59CC-4F17-B9B6-5F9F76B36C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5" name="Image" r:id="rId3" imgW="8609524" imgH="1307937" progId="">
                  <p:embed/>
                </p:oleObj>
              </mc:Choice>
              <mc:Fallback>
                <p:oleObj name="Image" r:id="rId3" imgW="8609524" imgH="1307937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8388350" y="333375"/>
            <a:ext cx="471488" cy="471488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none"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710" smtClean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77 w 243"/>
                <a:gd name="T1" fmla="*/ 335 h 336"/>
                <a:gd name="T2" fmla="*/ 156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4372 w 232"/>
                <a:gd name="T1" fmla="*/ 0 h 290"/>
                <a:gd name="T2" fmla="*/ 3122 w 232"/>
                <a:gd name="T3" fmla="*/ 144 h 290"/>
                <a:gd name="T4" fmla="*/ 1887 w 232"/>
                <a:gd name="T5" fmla="*/ 253 h 290"/>
                <a:gd name="T6" fmla="*/ 0 w 232"/>
                <a:gd name="T7" fmla="*/ 290 h 290"/>
                <a:gd name="T8" fmla="*/ 4416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4" name="Picture 8" descr="Ребрендинг со свет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134938"/>
            <a:ext cx="10001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4481513" y="1125538"/>
            <a:ext cx="180975" cy="3524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89193" tIns="44596" rIns="89193" bIns="44596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48872" cy="705420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>
              <a:defRPr sz="1967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91D871FE-05D8-4601-AD3A-FDEA7A4AF1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8829B-E99F-4CD0-8A33-975397796A90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53622E41-D37D-4582-A84E-941D4154E0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D847-0B53-402A-83DA-7D175748212C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E125-BFEF-4634-A4C0-810A898C15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0" y="293688"/>
            <a:ext cx="7958138" cy="784225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82" tIns="39042" rIns="78082" bIns="39042" anchor="ctr"/>
          <a:lstStyle/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58138" y="293688"/>
            <a:ext cx="1193800" cy="784225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82" tIns="39042" rIns="78082" bIns="39042" anchor="ctr"/>
          <a:lstStyle/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075" y="304800"/>
            <a:ext cx="66198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6083" y="404642"/>
            <a:ext cx="7592527" cy="57593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8440738" y="6435725"/>
            <a:ext cx="541337" cy="365125"/>
          </a:xfrm>
          <a:extLst/>
        </p:spPr>
        <p:txBody>
          <a:bodyPr/>
          <a:lstStyle>
            <a:lvl1pPr defTabSz="914400">
              <a:defRPr b="1">
                <a:solidFill>
                  <a:srgbClr val="756542"/>
                </a:solidFill>
                <a:cs typeface="Arial" charset="0"/>
              </a:defRPr>
            </a:lvl1pPr>
          </a:lstStyle>
          <a:p>
            <a:pPr>
              <a:defRPr/>
            </a:pPr>
            <a:fld id="{64BEA34C-F912-41DA-AA11-5CF0F6C26D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3F2D-BECA-4BDE-A92C-7AD9AF8D44C1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F3F2-9AA9-473A-A6A6-75A39804C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D085-00E3-4CE2-85D1-C8E774FE5644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BE37-12CF-453A-85C2-CCAE9E564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EB3FF-7BD3-4EFE-8834-73805BA5B505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03B05AB0-01BE-4221-817A-E5FA5BECBB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0" y="293688"/>
            <a:ext cx="7958138" cy="784225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82" tIns="39042" rIns="78082" bIns="39042" anchor="ctr"/>
          <a:lstStyle/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58138" y="293688"/>
            <a:ext cx="1193800" cy="784225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82" tIns="39042" rIns="78082" bIns="39042" anchor="ctr"/>
          <a:lstStyle/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075" y="304800"/>
            <a:ext cx="66198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6083" y="404642"/>
            <a:ext cx="7592527" cy="57593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8440738" y="6435725"/>
            <a:ext cx="541337" cy="365125"/>
          </a:xfrm>
          <a:extLst/>
        </p:spPr>
        <p:txBody>
          <a:bodyPr/>
          <a:lstStyle>
            <a:lvl1pPr defTabSz="914400">
              <a:defRPr b="1">
                <a:solidFill>
                  <a:srgbClr val="756542"/>
                </a:solidFill>
                <a:cs typeface="Arial" charset="0"/>
              </a:defRPr>
            </a:lvl1pPr>
          </a:lstStyle>
          <a:p>
            <a:pPr>
              <a:defRPr/>
            </a:pPr>
            <a:fld id="{B44FE012-F9BB-4372-BFC5-D0DAC52F6B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EB3FF-7BD3-4EFE-8834-73805BA5B505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03B05AB0-01BE-4221-817A-E5FA5BECBB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643BD-C1FA-4937-93FF-E6FD6B184A7A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B63BE2CF-CBBF-41AB-96C9-085556AE5D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C3023-89C8-4579-BFCA-EC4933FE1FDD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9B0DA8D9-F66C-4160-8C9E-BB74C61DB8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D847-0B53-402A-83DA-7D175748212C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E125-BFEF-4634-A4C0-810A898C15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3F2D-BECA-4BDE-A92C-7AD9AF8D44C1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F3F2-9AA9-473A-A6A6-75A39804C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3D7319-0703-4973-BF3D-92587EBA1A9D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4F0D639D-EC0D-46D3-B883-3231E2676A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D085-00E3-4CE2-85D1-C8E774FE5644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BE37-12CF-453A-85C2-CCAE9E564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0" y="293688"/>
            <a:ext cx="7958138" cy="784225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82" tIns="39042" rIns="78082" bIns="39042" anchor="ctr"/>
          <a:lstStyle/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58138" y="293688"/>
            <a:ext cx="1193800" cy="784225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82" tIns="39042" rIns="78082" bIns="39042" anchor="ctr"/>
          <a:lstStyle/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075" y="304800"/>
            <a:ext cx="66198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6083" y="404642"/>
            <a:ext cx="7592527" cy="57593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8440738" y="6435725"/>
            <a:ext cx="541337" cy="365125"/>
          </a:xfrm>
          <a:extLst/>
        </p:spPr>
        <p:txBody>
          <a:bodyPr/>
          <a:lstStyle>
            <a:lvl1pPr defTabSz="914400">
              <a:defRPr b="1">
                <a:solidFill>
                  <a:srgbClr val="756542"/>
                </a:solidFill>
                <a:cs typeface="Arial" charset="0"/>
              </a:defRPr>
            </a:lvl1pPr>
          </a:lstStyle>
          <a:p>
            <a:pPr>
              <a:defRPr/>
            </a:pPr>
            <a:fld id="{2A7B5778-B855-495C-ADED-71FF99F935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E30652-5866-475D-8ADC-EC429E274F1C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CEA38E4A-D93C-4BDB-9FA8-9BBC991345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9" name="Image" r:id="rId3" imgW="8609524" imgH="1307937" progId="">
                  <p:embed/>
                </p:oleObj>
              </mc:Choice>
              <mc:Fallback>
                <p:oleObj name="Image" r:id="rId3" imgW="8609524" imgH="1307937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8388350" y="333375"/>
            <a:ext cx="471488" cy="471488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none"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710" smtClean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77 w 243"/>
                <a:gd name="T1" fmla="*/ 335 h 336"/>
                <a:gd name="T2" fmla="*/ 156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4372 w 232"/>
                <a:gd name="T1" fmla="*/ 0 h 290"/>
                <a:gd name="T2" fmla="*/ 3122 w 232"/>
                <a:gd name="T3" fmla="*/ 144 h 290"/>
                <a:gd name="T4" fmla="*/ 1887 w 232"/>
                <a:gd name="T5" fmla="*/ 253 h 290"/>
                <a:gd name="T6" fmla="*/ 0 w 232"/>
                <a:gd name="T7" fmla="*/ 290 h 290"/>
                <a:gd name="T8" fmla="*/ 4416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4" name="Picture 8" descr="Ребрендинг со свет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134938"/>
            <a:ext cx="10001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4481513" y="1125538"/>
            <a:ext cx="180975" cy="3524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89193" tIns="44596" rIns="89193" bIns="44596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48872" cy="705420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>
              <a:defRPr sz="1967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6403C10B-99D0-4FC3-A1AF-8E0F45EA90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AF6C50-C0B7-4BA0-9C8D-8F2F128EA821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D2EA685A-5B36-4ADF-BED1-4C02933E38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D847-0B53-402A-83DA-7D175748212C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E125-BFEF-4634-A4C0-810A898C15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3F2D-BECA-4BDE-A92C-7AD9AF8D44C1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F3F2-9AA9-473A-A6A6-75A39804C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D085-00E3-4CE2-85D1-C8E774FE5644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BE37-12CF-453A-85C2-CCAE9E564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0CE82-EAFA-4891-B8F9-90176C280FB6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37504EFF-E52F-422A-B9CF-18A81C52E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EC0675-1470-4114-A357-81EB4FEF731C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3A35B641-07D6-45D1-8802-04BE1A3B10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0" y="293688"/>
            <a:ext cx="7958138" cy="784225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82" tIns="39042" rIns="78082" bIns="39042" anchor="ctr"/>
          <a:lstStyle/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58138" y="293688"/>
            <a:ext cx="1193800" cy="784225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82" tIns="39042" rIns="78082" bIns="39042" anchor="ctr"/>
          <a:lstStyle/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075" y="304800"/>
            <a:ext cx="66198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6083" y="404642"/>
            <a:ext cx="7592527" cy="57593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8440738" y="6435725"/>
            <a:ext cx="541337" cy="365125"/>
          </a:xfrm>
          <a:extLst/>
        </p:spPr>
        <p:txBody>
          <a:bodyPr/>
          <a:lstStyle>
            <a:lvl1pPr defTabSz="914400">
              <a:defRPr b="1">
                <a:solidFill>
                  <a:srgbClr val="756542"/>
                </a:solidFill>
                <a:cs typeface="Arial" charset="0"/>
              </a:defRPr>
            </a:lvl1pPr>
          </a:lstStyle>
          <a:p>
            <a:pPr>
              <a:defRPr/>
            </a:pPr>
            <a:fld id="{F0E5FEF1-3775-4741-BCB1-DEC7AB6D2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0CE82-EAFA-4891-B8F9-90176C280FB6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37504EFF-E52F-422A-B9CF-18A81C52E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3" name="Image" r:id="rId3" imgW="8609524" imgH="1307937" progId="">
                  <p:embed/>
                </p:oleObj>
              </mc:Choice>
              <mc:Fallback>
                <p:oleObj name="Image" r:id="rId3" imgW="8609524" imgH="1307937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8388350" y="333375"/>
            <a:ext cx="471488" cy="471488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none"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710" smtClean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77 w 243"/>
                <a:gd name="T1" fmla="*/ 335 h 336"/>
                <a:gd name="T2" fmla="*/ 156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4372 w 232"/>
                <a:gd name="T1" fmla="*/ 0 h 290"/>
                <a:gd name="T2" fmla="*/ 3122 w 232"/>
                <a:gd name="T3" fmla="*/ 144 h 290"/>
                <a:gd name="T4" fmla="*/ 1887 w 232"/>
                <a:gd name="T5" fmla="*/ 253 h 290"/>
                <a:gd name="T6" fmla="*/ 0 w 232"/>
                <a:gd name="T7" fmla="*/ 290 h 290"/>
                <a:gd name="T8" fmla="*/ 4416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4" name="Picture 8" descr="Ребрендинг со свет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134938"/>
            <a:ext cx="10001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4481513" y="1125538"/>
            <a:ext cx="180975" cy="3524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89193" tIns="44596" rIns="89193" bIns="44596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48872" cy="705420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>
              <a:defRPr sz="1967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52874E10-3450-4717-B3FB-A701D9B80B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D847-0B53-402A-83DA-7D175748212C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E125-BFEF-4634-A4C0-810A898C15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CED6-E8EA-4F36-BB3E-B35D8C0FE79F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7DE4-A332-4ADE-9DC7-BBB07D98D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3F2D-BECA-4BDE-A92C-7AD9AF8D44C1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F3F2-9AA9-473A-A6A6-75A39804C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D085-00E3-4CE2-85D1-C8E774FE5644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BE37-12CF-453A-85C2-CCAE9E564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0" y="293688"/>
            <a:ext cx="7958138" cy="784225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82" tIns="39042" rIns="78082" bIns="39042" anchor="ctr"/>
          <a:lstStyle/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58138" y="293688"/>
            <a:ext cx="1193800" cy="784225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82" tIns="39042" rIns="78082" bIns="39042" anchor="ctr"/>
          <a:lstStyle/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075" y="304800"/>
            <a:ext cx="66198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6083" y="404642"/>
            <a:ext cx="7592527" cy="57593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8440738" y="6435725"/>
            <a:ext cx="541337" cy="365125"/>
          </a:xfrm>
          <a:extLst/>
        </p:spPr>
        <p:txBody>
          <a:bodyPr/>
          <a:lstStyle>
            <a:lvl1pPr defTabSz="914400">
              <a:defRPr b="1">
                <a:solidFill>
                  <a:srgbClr val="756542"/>
                </a:solidFill>
                <a:cs typeface="Arial" charset="0"/>
              </a:defRPr>
            </a:lvl1pPr>
          </a:lstStyle>
          <a:p>
            <a:pPr>
              <a:defRPr/>
            </a:pPr>
            <a:fld id="{A5CC9968-7B79-4A2C-9F0D-3C819EBFDF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7" name="Image" r:id="rId3" imgW="8609524" imgH="1307937" progId="">
                  <p:embed/>
                </p:oleObj>
              </mc:Choice>
              <mc:Fallback>
                <p:oleObj name="Image" r:id="rId3" imgW="8609524" imgH="1307937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8388350" y="333375"/>
            <a:ext cx="471488" cy="471488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none"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710" smtClean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77 w 243"/>
                <a:gd name="T1" fmla="*/ 335 h 336"/>
                <a:gd name="T2" fmla="*/ 156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4372 w 232"/>
                <a:gd name="T1" fmla="*/ 0 h 290"/>
                <a:gd name="T2" fmla="*/ 3122 w 232"/>
                <a:gd name="T3" fmla="*/ 144 h 290"/>
                <a:gd name="T4" fmla="*/ 1887 w 232"/>
                <a:gd name="T5" fmla="*/ 253 h 290"/>
                <a:gd name="T6" fmla="*/ 0 w 232"/>
                <a:gd name="T7" fmla="*/ 290 h 290"/>
                <a:gd name="T8" fmla="*/ 4416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4" name="Picture 8" descr="Ребрендинг со свет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134938"/>
            <a:ext cx="10001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4481513" y="1125538"/>
            <a:ext cx="180975" cy="3524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89193" tIns="44596" rIns="89193" bIns="44596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48872" cy="705420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>
              <a:defRPr sz="1967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8CB54AF2-475A-462F-828F-8A1DABF6A5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2ABB1-CD19-4E7F-BA2F-B5CCDD454D5B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F2A4B8E5-C91D-4052-B763-CD81901FB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14D11B-C365-4EAA-A97C-986215FE9CE1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6E1A35D2-76EE-4786-970D-E80C09A2DA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7" name="Image" r:id="rId3" imgW="8609524" imgH="1307937" progId="">
                  <p:embed/>
                </p:oleObj>
              </mc:Choice>
              <mc:Fallback>
                <p:oleObj name="Image" r:id="rId3" imgW="8609524" imgH="1307937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8388350" y="333375"/>
            <a:ext cx="471488" cy="471488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none"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710" smtClean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77 w 243"/>
                <a:gd name="T1" fmla="*/ 335 h 336"/>
                <a:gd name="T2" fmla="*/ 156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4372 w 232"/>
                <a:gd name="T1" fmla="*/ 0 h 290"/>
                <a:gd name="T2" fmla="*/ 3122 w 232"/>
                <a:gd name="T3" fmla="*/ 144 h 290"/>
                <a:gd name="T4" fmla="*/ 1887 w 232"/>
                <a:gd name="T5" fmla="*/ 253 h 290"/>
                <a:gd name="T6" fmla="*/ 0 w 232"/>
                <a:gd name="T7" fmla="*/ 290 h 290"/>
                <a:gd name="T8" fmla="*/ 4416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4" name="Picture 8" descr="Ребрендинг со свет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134938"/>
            <a:ext cx="10001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4481513" y="1125538"/>
            <a:ext cx="180975" cy="3524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89193" tIns="44596" rIns="89193" bIns="44596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48872" cy="705420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>
              <a:defRPr sz="1967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3C9DA15D-960F-4F13-A80C-A99BE19A67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D847-0B53-402A-83DA-7D175748212C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E125-BFEF-4634-A4C0-810A898C15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3F2D-BECA-4BDE-A92C-7AD9AF8D44C1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F3F2-9AA9-473A-A6A6-75A39804C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D085-00E3-4CE2-85D1-C8E774FE5644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BE37-12CF-453A-85C2-CCAE9E564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8EF8A7-61FB-4EEC-98ED-D5170774058C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sz="1197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E400267A-4808-4579-A073-EBE83C041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0" y="293688"/>
            <a:ext cx="7958138" cy="784225"/>
          </a:xfrm>
          <a:prstGeom prst="rect">
            <a:avLst/>
          </a:prstGeom>
          <a:solidFill>
            <a:srgbClr val="589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82" tIns="39042" rIns="78082" bIns="39042" anchor="ctr"/>
          <a:lstStyle/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958138" y="293688"/>
            <a:ext cx="1193800" cy="784225"/>
          </a:xfrm>
          <a:prstGeom prst="rect">
            <a:avLst/>
          </a:prstGeom>
          <a:solidFill>
            <a:srgbClr val="7B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082" tIns="39042" rIns="78082" bIns="39042" anchor="ctr"/>
          <a:lstStyle/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6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756644"/>
              </a:clrFrom>
              <a:clrTo>
                <a:srgbClr val="75664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075" y="304800"/>
            <a:ext cx="66198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6083" y="404642"/>
            <a:ext cx="7592527" cy="575939"/>
          </a:xfrm>
        </p:spPr>
        <p:txBody>
          <a:bodyPr>
            <a:normAutofit/>
          </a:bodyPr>
          <a:lstStyle/>
          <a:p>
            <a:r>
              <a:rPr lang="ru-RU" altLang="ru-RU" dirty="0"/>
              <a:t>Воспроизводство лесов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 bwMode="auto">
          <a:xfrm>
            <a:off x="8440738" y="6435725"/>
            <a:ext cx="541337" cy="365125"/>
          </a:xfrm>
          <a:extLst/>
        </p:spPr>
        <p:txBody>
          <a:bodyPr/>
          <a:lstStyle>
            <a:lvl1pPr defTabSz="914400">
              <a:defRPr b="1">
                <a:solidFill>
                  <a:srgbClr val="756542"/>
                </a:solidFill>
                <a:cs typeface="Arial" charset="0"/>
              </a:defRPr>
            </a:lvl1pPr>
          </a:lstStyle>
          <a:p>
            <a:pPr>
              <a:defRPr/>
            </a:pPr>
            <a:fld id="{61505868-E670-4AD6-9593-CACCF14D54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1" name="Image" r:id="rId3" imgW="8609524" imgH="1307937" progId="">
                  <p:embed/>
                </p:oleObj>
              </mc:Choice>
              <mc:Fallback>
                <p:oleObj name="Image" r:id="rId3" imgW="8609524" imgH="1307937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8388350" y="333375"/>
            <a:ext cx="471488" cy="471488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/>
        </p:spPr>
        <p:txBody>
          <a:bodyPr wrap="none" lIns="89193" tIns="44596" rIns="89193" bIns="44596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710" smtClean="0">
                <a:solidFill>
                  <a:prstClr val="white"/>
                </a:solidFill>
                <a:cs typeface="+mn-cs"/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77 w 243"/>
                <a:gd name="T1" fmla="*/ 335 h 336"/>
                <a:gd name="T2" fmla="*/ 156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4372 w 232"/>
                <a:gd name="T1" fmla="*/ 0 h 290"/>
                <a:gd name="T2" fmla="*/ 3122 w 232"/>
                <a:gd name="T3" fmla="*/ 144 h 290"/>
                <a:gd name="T4" fmla="*/ 1887 w 232"/>
                <a:gd name="T5" fmla="*/ 253 h 290"/>
                <a:gd name="T6" fmla="*/ 0 w 232"/>
                <a:gd name="T7" fmla="*/ 290 h 290"/>
                <a:gd name="T8" fmla="*/ 4416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8909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96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4" name="Picture 8" descr="Ребрендинг со свет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134938"/>
            <a:ext cx="10001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4481513" y="1125538"/>
            <a:ext cx="180975" cy="3524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89193" tIns="44596" rIns="89193" bIns="44596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8909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710" smtClean="0">
              <a:solidFill>
                <a:prstClr val="white"/>
              </a:solidFill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48872" cy="705420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>
              <a:defRPr sz="1967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cs typeface="Arial" charset="0"/>
              </a:defRPr>
            </a:lvl1pPr>
          </a:lstStyle>
          <a:p>
            <a:pPr>
              <a:defRPr/>
            </a:pPr>
            <a:fld id="{3F201347-1CB9-4A0D-9D79-F599E5728F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BCB416B-903B-44BD-A4CB-17465D2F81DD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65C7CE5-A1CF-4799-B443-32D18438FE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44" r:id="rId1"/>
    <p:sldLayoutId id="2147494545" r:id="rId2"/>
    <p:sldLayoutId id="2147494546" r:id="rId3"/>
    <p:sldLayoutId id="2147494547" r:id="rId4"/>
    <p:sldLayoutId id="2147494548" r:id="rId5"/>
    <p:sldLayoutId id="2147494549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45408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6pPr>
      <a:lvl7pPr marL="890816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7pPr>
      <a:lvl8pPr marL="1336224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8pPr>
      <a:lvl9pPr marL="1781633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78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838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925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9744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5152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0562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5969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408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0816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6224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1633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7040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2449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17858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3264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34FC03D-9138-42AB-A6EC-27A9EA318ACF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567767E-1701-4068-839E-F87521D1A7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50" r:id="rId1"/>
    <p:sldLayoutId id="2147494551" r:id="rId2"/>
    <p:sldLayoutId id="2147494553" r:id="rId3"/>
    <p:sldLayoutId id="2147494554" r:id="rId4"/>
    <p:sldLayoutId id="2147494610" r:id="rId5"/>
    <p:sldLayoutId id="2147494612" r:id="rId6"/>
    <p:sldLayoutId id="2147494622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45408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6pPr>
      <a:lvl7pPr marL="890816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7pPr>
      <a:lvl8pPr marL="1336224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8pPr>
      <a:lvl9pPr marL="1781633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78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838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925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9744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5152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0562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5969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408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0816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6224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1633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7040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2449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17858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3264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FDA72E-CD1B-426B-A969-1BFAC1D49B00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E9340ED-B297-408E-B7CD-4A949D426A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55" r:id="rId1"/>
    <p:sldLayoutId id="2147494556" r:id="rId2"/>
    <p:sldLayoutId id="2147494557" r:id="rId3"/>
    <p:sldLayoutId id="2147494558" r:id="rId4"/>
    <p:sldLayoutId id="2147494559" r:id="rId5"/>
    <p:sldLayoutId id="2147494605" r:id="rId6"/>
    <p:sldLayoutId id="2147494606" r:id="rId7"/>
    <p:sldLayoutId id="2147494607" r:id="rId8"/>
    <p:sldLayoutId id="2147494608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45408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6pPr>
      <a:lvl7pPr marL="890816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7pPr>
      <a:lvl8pPr marL="1336224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8pPr>
      <a:lvl9pPr marL="1781633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78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838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925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9744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5152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0562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5969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408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0816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6224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1633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7040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2449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17858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3264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5A573C8-1901-4687-94F0-0DA04F805498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196050-9145-4321-996F-5A11C949F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60" r:id="rId1"/>
    <p:sldLayoutId id="2147494561" r:id="rId2"/>
    <p:sldLayoutId id="2147494562" r:id="rId3"/>
    <p:sldLayoutId id="2147494563" r:id="rId4"/>
    <p:sldLayoutId id="2147494564" r:id="rId5"/>
    <p:sldLayoutId id="2147494602" r:id="rId6"/>
    <p:sldLayoutId id="2147494603" r:id="rId7"/>
    <p:sldLayoutId id="2147494604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45408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6pPr>
      <a:lvl7pPr marL="890816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7pPr>
      <a:lvl8pPr marL="1336224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8pPr>
      <a:lvl9pPr marL="1781633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78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838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925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9744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5152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0562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5969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408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0816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6224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1633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7040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2449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17858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3264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B70FD72-EB98-4FD2-B04F-BAD81FE8D5F9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8456D67-5B0D-48BE-B075-94D549145D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65" r:id="rId1"/>
    <p:sldLayoutId id="2147494566" r:id="rId2"/>
    <p:sldLayoutId id="2147494567" r:id="rId3"/>
    <p:sldLayoutId id="2147494568" r:id="rId4"/>
    <p:sldLayoutId id="2147494569" r:id="rId5"/>
    <p:sldLayoutId id="2147494598" r:id="rId6"/>
    <p:sldLayoutId id="2147494599" r:id="rId7"/>
    <p:sldLayoutId id="2147494600" r:id="rId8"/>
    <p:sldLayoutId id="2147494601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45408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6pPr>
      <a:lvl7pPr marL="890816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7pPr>
      <a:lvl8pPr marL="1336224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8pPr>
      <a:lvl9pPr marL="1781633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78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838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925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9744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5152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0562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5969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408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0816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6224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1633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7040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2449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17858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3264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862B56A-6566-43BC-97D7-56539926D1A4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D3E0429-112F-4232-91EC-63FD1F0B43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70" r:id="rId1"/>
    <p:sldLayoutId id="2147494571" r:id="rId2"/>
    <p:sldLayoutId id="2147494572" r:id="rId3"/>
    <p:sldLayoutId id="2147494573" r:id="rId4"/>
    <p:sldLayoutId id="2147494591" r:id="rId5"/>
    <p:sldLayoutId id="2147494592" r:id="rId6"/>
    <p:sldLayoutId id="2147494593" r:id="rId7"/>
    <p:sldLayoutId id="2147494594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45408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6pPr>
      <a:lvl7pPr marL="890816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7pPr>
      <a:lvl8pPr marL="1336224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8pPr>
      <a:lvl9pPr marL="1781633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78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838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925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9744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5152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0562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5969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408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0816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6224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1633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7040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2449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17858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3264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86ACEDF-6AE0-4308-B340-155272D14C18}" type="datetime1">
              <a:rPr lang="ru-RU" smtClean="0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A818517-4B4A-4D3B-BE70-EE36788F0C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74" r:id="rId1"/>
    <p:sldLayoutId id="2147494575" r:id="rId2"/>
    <p:sldLayoutId id="2147494576" r:id="rId3"/>
    <p:sldLayoutId id="2147494577" r:id="rId4"/>
    <p:sldLayoutId id="2147494578" r:id="rId5"/>
    <p:sldLayoutId id="2147494595" r:id="rId6"/>
    <p:sldLayoutId id="2147494596" r:id="rId7"/>
    <p:sldLayoutId id="2147494597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45408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6pPr>
      <a:lvl7pPr marL="890816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7pPr>
      <a:lvl8pPr marL="1336224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8pPr>
      <a:lvl9pPr marL="1781633" algn="ctr" rtl="0" fontAlgn="base">
        <a:spcBef>
          <a:spcPct val="0"/>
        </a:spcBef>
        <a:spcAft>
          <a:spcPct val="0"/>
        </a:spcAft>
        <a:defRPr sz="4276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78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838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925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9744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5152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0562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5969" indent="-222704" algn="l" defTabSz="890816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408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0816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6224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1633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7040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2449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17858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3264" algn="l" defTabSz="890816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rasses_ne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stomShape 2"/>
          <p:cNvSpPr/>
          <p:nvPr/>
        </p:nvSpPr>
        <p:spPr>
          <a:xfrm>
            <a:off x="251520" y="620688"/>
            <a:ext cx="8640960" cy="331236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</a:pPr>
            <a:endParaRPr lang="ru-RU" sz="2200" b="1" strike="noStrike" spc="-1" dirty="0" smtClean="0">
              <a:solidFill>
                <a:srgbClr val="000000"/>
              </a:solidFill>
              <a:latin typeface="Times New Roman"/>
              <a:ea typeface="PT Astra Serif"/>
            </a:endParaRPr>
          </a:p>
          <a:p>
            <a:pPr algn="ctr">
              <a:lnSpc>
                <a:spcPct val="100000"/>
              </a:lnSpc>
            </a:pPr>
            <a:endParaRPr lang="ru-RU" sz="2200" b="1" spc="-1" dirty="0" smtClean="0">
              <a:solidFill>
                <a:srgbClr val="000000"/>
              </a:solidFill>
              <a:latin typeface="Times New Roman"/>
              <a:ea typeface="PT Astra Serif"/>
            </a:endParaRPr>
          </a:p>
          <a:p>
            <a:pPr algn="ctr"/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PT Astra Serif"/>
              </a:rPr>
              <a:t>«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Бюджет для граждан по Министерству агропромышленного комплекса и развитию сельских территорий Ульяновской области на 2022 год»</a:t>
            </a:r>
          </a:p>
          <a:p>
            <a:pPr algn="ctr"/>
            <a:endParaRPr lang="ru-RU" sz="2400" b="1" strike="noStrike" spc="-1" dirty="0" smtClean="0">
              <a:solidFill>
                <a:schemeClr val="tx1"/>
              </a:solidFill>
              <a:latin typeface="Times New Roman" pitchFamily="18" charset="0"/>
              <a:ea typeface="PT Astra Serif" pitchFamily="18" charset="-52"/>
              <a:cs typeface="Times New Roman" pitchFamily="18" charset="0"/>
            </a:endParaRPr>
          </a:p>
          <a:p>
            <a:pPr algn="ctr"/>
            <a:endParaRPr lang="ru-RU" sz="2200" b="0" strike="noStrike" spc="-1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393305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ru-RU" spc="-1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6524625"/>
            <a:ext cx="9144000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1" name="Прямоугольник 8"/>
          <p:cNvSpPr>
            <a:spLocks noChangeArrowheads="1"/>
          </p:cNvSpPr>
          <p:nvPr/>
        </p:nvSpPr>
        <p:spPr bwMode="auto">
          <a:xfrm>
            <a:off x="-142875" y="6596063"/>
            <a:ext cx="89296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solidFill>
                  <a:srgbClr val="3333FF"/>
                </a:solidFill>
              </a:rPr>
              <a:t>МИНИСТЕРСТВО АГРОПРОМЫШЛЕННОГО КОМПЛЕКСА И РАЗВИТИЯ СЕЛЬСКИХ ТЕРРИТОРИЙ УЛЬЯНОВСКОЙ ОБЛАСТИ 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8604250" y="6580188"/>
            <a:ext cx="374650" cy="2778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fld id="{B79A14C7-BAF3-419C-A96C-DE075D9AA843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10</a:t>
            </a:fld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116632"/>
            <a:ext cx="8786927" cy="64811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молодых специалистов в агропромышленном комплексе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98364037"/>
              </p:ext>
            </p:extLst>
          </p:nvPr>
        </p:nvGraphicFramePr>
        <p:xfrm>
          <a:off x="142844" y="1071546"/>
          <a:ext cx="8786874" cy="509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32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42852"/>
            <a:ext cx="8858311" cy="128588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Государственная программа Ульяновской области </a:t>
            </a:r>
          </a:p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«Развитие агропромышленного комплекса, сельских территорий и регулирование рынков сельскохозяйственной продукции, сырья и продовольствия в Ульяновской области»</a:t>
            </a:r>
            <a:endParaRPr lang="ru-RU" sz="2000" b="1" spc="-1" dirty="0">
              <a:solidFill>
                <a:schemeClr val="bg1"/>
              </a:solidFill>
              <a:latin typeface="Times New Roman" pitchFamily="18" charset="0"/>
              <a:ea typeface="PT Astra Serif" pitchFamily="18" charset="-52"/>
              <a:cs typeface="Times New Roman" pitchFamily="18" charset="0"/>
            </a:endParaRPr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1719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929190" y="1700808"/>
            <a:ext cx="4000528" cy="38713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Подпрограммы: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1. Развитие сельского хозяйства»;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2.«Комплексное развитие сельских территорий»;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3.«Развитие мелиорации земель сельскохозяйственного назначения»;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4.«Развитие сельской кооперации»;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5.«Обеспечение реализации государственной программы»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PT Astra Serif" pitchFamily="18" charset="-52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524625"/>
            <a:ext cx="9144000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-142875" y="6596063"/>
            <a:ext cx="89296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solidFill>
                  <a:srgbClr val="3333FF"/>
                </a:solidFill>
              </a:rPr>
              <a:t>МИНИСТЕРСТВО АГРОПРОМЫШЛЕННОГО КОМПЛЕКСА И РАЗВИТИЯ СЕЛЬСКИХ ТЕРРИТОРИЙ УЛЬЯНОВСКОЙ ОБЛАСТИ 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8604250" y="6580188"/>
            <a:ext cx="374650" cy="2778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fld id="{B79A14C7-BAF3-419C-A96C-DE075D9AA843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11</a:t>
            </a:fld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/>
          </p:cNvGraphicFramePr>
          <p:nvPr/>
        </p:nvGraphicFramePr>
        <p:xfrm>
          <a:off x="323528" y="908720"/>
          <a:ext cx="8599487" cy="537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6524625"/>
            <a:ext cx="9144000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1" name="Прямоугольник 8"/>
          <p:cNvSpPr>
            <a:spLocks noChangeArrowheads="1"/>
          </p:cNvSpPr>
          <p:nvPr/>
        </p:nvSpPr>
        <p:spPr bwMode="auto">
          <a:xfrm>
            <a:off x="-142875" y="6596063"/>
            <a:ext cx="89296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solidFill>
                  <a:srgbClr val="3333FF"/>
                </a:solidFill>
              </a:rPr>
              <a:t>МИНИСТЕРСТВО АГРОПРОМЫШЛЕННОГО КОМПЛЕКСА И РАЗВИТИЯ СЕЛЬСКИХ ТЕРРИТОРИЙ УЛЬЯНОВСКОЙ ОБЛАСТИ 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8604250" y="6580188"/>
            <a:ext cx="374650" cy="2778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fld id="{B79A14C7-BAF3-419C-A96C-DE075D9AA843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12</a:t>
            </a:fld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142852"/>
            <a:ext cx="8786874" cy="57150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Бюджетная поддержка агропромышленного комплекса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Ульяновской области на 2022 год, млн. рублей</a:t>
            </a:r>
            <a:endParaRPr lang="ru-RU" altLang="ru-RU" sz="2000" b="1" dirty="0">
              <a:latin typeface="Times New Roman" pitchFamily="18" charset="0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23728" y="836712"/>
            <a:ext cx="774440" cy="24622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- 1,0%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90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6524625"/>
            <a:ext cx="9144000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 bwMode="auto">
          <a:xfrm>
            <a:off x="8604250" y="6580188"/>
            <a:ext cx="374650" cy="2778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fld id="{B79A14C7-BAF3-419C-A96C-DE075D9AA843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13</a:t>
            </a:fld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-142875" y="6596063"/>
            <a:ext cx="8929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solidFill>
                  <a:srgbClr val="3333FF"/>
                </a:solidFill>
              </a:rPr>
              <a:t>МИНИСТЕРСТВО АГРОПРОМЫШЛЕННОГО КОМПЛЕКСА И РАЗВИТИЯ СЕЛЬСКИХ ТЕРРИТОРИЙ УЛЬЯНОВСКОЙ ОБЛАСТИ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42852"/>
            <a:ext cx="8786874" cy="62185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Налоговая эффективность от областной поддержки агропромышленного комплекса Ульяновской области на 2022 год, млн.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4427984" y="2348880"/>
            <a:ext cx="108012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9,0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6524625"/>
            <a:ext cx="9144000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1" name="Прямоугольник 8"/>
          <p:cNvSpPr>
            <a:spLocks noChangeArrowheads="1"/>
          </p:cNvSpPr>
          <p:nvPr/>
        </p:nvSpPr>
        <p:spPr bwMode="auto">
          <a:xfrm>
            <a:off x="-142875" y="6596063"/>
            <a:ext cx="89296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solidFill>
                  <a:srgbClr val="3333FF"/>
                </a:solidFill>
              </a:rPr>
              <a:t>МИНИСТЕРСТВО АГРОПРОМЫШЛЕННОГО КОМПЛЕКСА И РАЗВИТИЯ СЕЛЬСКИХ ТЕРРИТОРИЙ УЛЬЯНОВСКОЙ ОБЛАСТИ 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8604250" y="6580188"/>
            <a:ext cx="374650" cy="2778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fld id="{B79A14C7-BAF3-419C-A96C-DE075D9AA843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14</a:t>
            </a:fld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142852"/>
            <a:ext cx="8786874" cy="57150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45720" rIns="36000" bIns="4572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Прогноз поступлений налогов от агропромышленного комплекса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в областной бюджет Ульяновской области на 2022 -2024 годы, млрд. рублей</a:t>
            </a:r>
            <a:endParaRPr lang="ru-RU" altLang="ru-RU" sz="2000" b="1" dirty="0">
              <a:latin typeface="Times New Roman" pitchFamily="18" charset="0"/>
              <a:ea typeface="PT Astra Serif" pitchFamily="18" charset="-52"/>
              <a:cs typeface="Times New Roman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0" y="-50800"/>
          <a:ext cx="9144000" cy="690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1143000" y="1122480"/>
            <a:ext cx="6857280" cy="238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2"/>
          <p:cNvSpPr/>
          <p:nvPr/>
        </p:nvSpPr>
        <p:spPr>
          <a:xfrm>
            <a:off x="1143000" y="3602160"/>
            <a:ext cx="6857280" cy="1654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Рисунок 5" descr="h2t2o2xtvxjxqjruem5c5kx6ntvruk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0263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270892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r>
              <a:rPr lang="ru-RU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lang="ru-RU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42852"/>
            <a:ext cx="8858311" cy="10539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Ульяновской области от 02.08.2018 № 18/351-П «О Министерстве агропромышленного комплекса и развития сельских территорий Ульяновской области»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1412776"/>
            <a:ext cx="4573742" cy="48245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агропромышленного комплекса и развития сельских территорий Ульяновской области является возглавляемым Правительством Ульяновской области исполнительным органом государственной власти Ульяновской области, осуществляющим на территории Ульяновской области государственное управление в сферах агропромышленного комплекса, пищевой и перерабатывающей промышленности, а также производства и оборота этилового спирта, алкогольной и спиртосодержащей продукции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Министерства, человек: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штатная – 49, фактическая – 45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524625"/>
            <a:ext cx="9144000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-142875" y="6596063"/>
            <a:ext cx="89296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solidFill>
                  <a:srgbClr val="3333FF"/>
                </a:solidFill>
              </a:rPr>
              <a:t>МИНИСТЕРСТВО АГРОПРОМЫШЛЕННОГО КОМПЛЕКСА И РАЗВИТИЯ СЕЛЬСКИХ ТЕРРИТОРИЙ УЛЬЯНОВСКОЙ ОБЛАСТИ 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8604250" y="6580188"/>
            <a:ext cx="374650" cy="2778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fld id="{B79A14C7-BAF3-419C-A96C-DE075D9AA843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2</a:t>
            </a:fld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7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2763"/>
            <a:ext cx="3754785" cy="45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42852"/>
            <a:ext cx="8858311" cy="10539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21.07.2020 № 474 </a:t>
            </a:r>
          </a:p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 национальных целях развития Российской Федерации </a:t>
            </a:r>
          </a:p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период до 2030 года»</a:t>
            </a:r>
            <a:endParaRPr lang="ru-RU" sz="2000" b="1" spc="-1" dirty="0">
              <a:solidFill>
                <a:schemeClr val="bg1"/>
              </a:solidFill>
              <a:latin typeface="Times New Roman" pitchFamily="18" charset="0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1643050"/>
            <a:ext cx="4000528" cy="4594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Национальные цели:</a:t>
            </a:r>
          </a:p>
          <a:p>
            <a:pPr lvl="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населения, здоровье и благополучие людей;</a:t>
            </a:r>
          </a:p>
          <a:p>
            <a:pPr lvl="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для самореализации и развития талантов;</a:t>
            </a:r>
          </a:p>
          <a:p>
            <a:pPr lvl="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комфортная и безопасная среда для жизни;</a:t>
            </a:r>
          </a:p>
          <a:p>
            <a:pPr lvl="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достойный, эффективный труд и успешное предпринимательство;</a:t>
            </a:r>
          </a:p>
          <a:p>
            <a:pPr lvl="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цифровая трансформация.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524625"/>
            <a:ext cx="9144000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-142875" y="6596063"/>
            <a:ext cx="89296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solidFill>
                  <a:srgbClr val="3333FF"/>
                </a:solidFill>
              </a:rPr>
              <a:t>МИНИСТЕРСТВО АГРОПРОМЫШЛЕННОГО КОМПЛЕКСА И РАЗВИТИЯ СЕЛЬСКИХ ТЕРРИТОРИЙ УЛЬЯНОВСКОЙ ОБЛАСТИ 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8604250" y="6580188"/>
            <a:ext cx="374650" cy="2778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fld id="{B79A14C7-BAF3-419C-A96C-DE075D9AA843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3</a:t>
            </a:fld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682" name="Picture 2" descr="ÐÐ»Ñ ÐºÐ°ÑÐµÑÑÐ²ÐµÐ½Ð½Ð¾Ð¹ Ð¿ÐµÑÐ°ÑÐ¸: ÑÐµÐºÑÑÐ°Ñ ÑÑÑÐ°Ð½Ð¸ÑÐ° Ð² ÑÐ¾ÑÐ¼Ð°ÑÐµ 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41732"/>
            <a:ext cx="3460348" cy="5046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4313" y="857250"/>
            <a:ext cx="8786812" cy="10715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indent="180975" algn="ctr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Цель 1.  </a:t>
            </a:r>
          </a:p>
          <a:p>
            <a:pPr indent="180975"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Увеличение производства продукции сельского хозяйства в целях обеспечения продовольственной безопасности Ульяновской области согласно </a:t>
            </a:r>
          </a:p>
          <a:p>
            <a:pPr indent="180975"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Доктрине продовольственной безопасности Ульяновской области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3" y="2071688"/>
            <a:ext cx="8786812" cy="12858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2. 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малых форм хозяйствования на селе, в том числе через региональную составляющую федерального проекта «Акселерация субъектов малого и среднего предпринимательства» национального проекта «Малое и среднее предпринимательство и поддержка индивидуальной предпринимательской инициативы»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313" y="5643563"/>
            <a:ext cx="8786812" cy="7858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5.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устойчивого развития сельских территорий, занятости сельского населения, повышение уровня жизни на селе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3" y="3500438"/>
            <a:ext cx="8786812" cy="10715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3.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экспорта продукции агропромышленного комплекса Ульяновской области через реализацию региональной составляющей федерального проекта «Экспорт продукции АПК» национального проекта «Международная кооперация и экспорт».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4313" y="142875"/>
            <a:ext cx="8786812" cy="5715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Стратегические цели Министерства согласно «Публичной декларации ключевых целей и приоритетных задач Министерства»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4714875"/>
            <a:ext cx="8786812" cy="7858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4.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конкурентоспособности и эффективности предприятий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агропромышленного комплекса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8604250" y="6580188"/>
            <a:ext cx="374650" cy="2778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fld id="{F561A85F-6D0B-4407-9E5C-5DC655EBF09D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4</a:t>
            </a:fld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42852"/>
            <a:ext cx="8786874" cy="57150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Риски сельскохозяйственных товаропроизводителей</a:t>
            </a:r>
            <a:endParaRPr lang="ru-RU" altLang="ru-RU" sz="2000" b="1" dirty="0">
              <a:latin typeface="Times New Roman" pitchFamily="18" charset="0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36712"/>
            <a:ext cx="4248472" cy="18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Природно-климатические риски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836712"/>
            <a:ext cx="4248472" cy="18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Макроэкономические риски: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тарифная политика естественных монополий;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состояние конкурентной среды;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диспаритет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 на сельхозпродукцию и ресурсы для сельского хозяйства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780928"/>
            <a:ext cx="4248472" cy="2160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Конъюнктурные риски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(высокая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волатильность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 на зерно)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2780928"/>
            <a:ext cx="4248472" cy="2160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Технологические и агроэкологические риски: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несоблюдение технических и технологических требований производства, транспортировки и хранения зерна;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высокая изношенность оборудования;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524625"/>
            <a:ext cx="9144000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-142875" y="6596063"/>
            <a:ext cx="89296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solidFill>
                  <a:srgbClr val="3333FF"/>
                </a:solidFill>
              </a:rPr>
              <a:t>МИНИСТЕРСТВО АГРОПРОМЫШЛЕННОГО КОМПЛЕКСА И РАЗВИТИЯ СЕЛЬСКИХ ТЕРРИТОРИЙ УЛЬЯНОВСКОЙ ОБЛАСТИ 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8604250" y="6580188"/>
            <a:ext cx="374650" cy="2778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fld id="{B79A14C7-BAF3-419C-A96C-DE075D9AA843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5</a:t>
            </a:fld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085184"/>
            <a:ext cx="4248472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Кадровый риск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5085184"/>
            <a:ext cx="4248472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Финансовый риск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(высокая потребность в инвестициях при сравнительно низкой рентабельности)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78284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328044" cy="460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2844" y="142852"/>
            <a:ext cx="8786874" cy="1053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№ 20 от 21 января 2020 года </a:t>
            </a:r>
          </a:p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«Об утверждении Доктрины продовольственной безопасности </a:t>
            </a:r>
          </a:p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Российской Федерации»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524625"/>
            <a:ext cx="9144000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 bwMode="auto">
          <a:xfrm>
            <a:off x="8604250" y="6580188"/>
            <a:ext cx="374650" cy="2778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fld id="{B79A14C7-BAF3-419C-A96C-DE075D9AA843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6</a:t>
            </a:fld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-142875" y="6596063"/>
            <a:ext cx="89296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solidFill>
                  <a:srgbClr val="3333FF"/>
                </a:solidFill>
              </a:rPr>
              <a:t>МИНИСТЕРСТВО АГРОПРОМЫШЛЕННОГО КОМПЛЕКСА И РАЗВИТИЯ СЕЛЬСКИХ ТЕРРИТОРИЙ УЛЬЯНОВСКОЙ ОБЛАСТИ </a:t>
            </a: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27"/>
          <p:cNvSpPr/>
          <p:nvPr/>
        </p:nvSpPr>
        <p:spPr>
          <a:xfrm>
            <a:off x="214200" y="142920"/>
            <a:ext cx="8786520" cy="621784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Региональный проект 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Акселерация субъектов малого и среднего предпринимательства</a:t>
            </a:r>
            <a:r>
              <a:rPr lang="ru-RU" sz="2000" b="1" spc="-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0" strike="noStrike" spc="-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4" name="Line 28"/>
          <p:cNvSpPr/>
          <p:nvPr/>
        </p:nvSpPr>
        <p:spPr>
          <a:xfrm>
            <a:off x="0" y="6524280"/>
            <a:ext cx="9144000" cy="0"/>
          </a:xfrm>
          <a:prstGeom prst="line">
            <a:avLst/>
          </a:prstGeom>
          <a:ln w="1260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CustomShape 29"/>
          <p:cNvSpPr/>
          <p:nvPr/>
        </p:nvSpPr>
        <p:spPr>
          <a:xfrm>
            <a:off x="-142920" y="6595920"/>
            <a:ext cx="8929440" cy="2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3333FF"/>
                </a:solidFill>
                <a:latin typeface="Arial"/>
              </a:rPr>
              <a:t>МИНИСТЕРСТВО АГРОПРОМЫШЛЕННОГО КОМПЛЕКСА И РАЗВИТИЯ СЕЛЬСКИХ ТЕРРИТОРИЙ УЛЬЯНОВСКОЙ ОБЛАСТИ 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326" name="CustomShape 30"/>
          <p:cNvSpPr/>
          <p:nvPr/>
        </p:nvSpPr>
        <p:spPr>
          <a:xfrm>
            <a:off x="8604360" y="6580080"/>
            <a:ext cx="374400" cy="2775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440"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0" tIns="45000" rIns="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2CD4C9E6-E88C-49E9-9326-273BF2DC8ADE}" type="slidenum">
              <a:rPr lang="en-US" sz="1000" b="1" strike="noStrike" spc="-1">
                <a:solidFill>
                  <a:srgbClr val="000000"/>
                </a:solidFill>
                <a:latin typeface="Arial"/>
              </a:rPr>
              <a:pPr algn="ctr">
                <a:lnSpc>
                  <a:spcPct val="100000"/>
                </a:lnSpc>
              </a:pPr>
              <a:t>7</a:t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929793" name="Rectangle 1"/>
          <p:cNvSpPr>
            <a:spLocks noChangeArrowheads="1"/>
          </p:cNvSpPr>
          <p:nvPr/>
        </p:nvSpPr>
        <p:spPr bwMode="auto">
          <a:xfrm>
            <a:off x="251520" y="796062"/>
            <a:ext cx="878497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08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целевых показателей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2021 год и план на 2022-2024 годы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1196752"/>
          <a:ext cx="8712967" cy="4357791"/>
        </p:xfrm>
        <a:graphic>
          <a:graphicData uri="http://schemas.openxmlformats.org/drawingml/2006/table">
            <a:tbl>
              <a:tblPr/>
              <a:tblGrid>
                <a:gridCol w="2592288"/>
                <a:gridCol w="864096"/>
                <a:gridCol w="1156363"/>
                <a:gridCol w="1075885"/>
                <a:gridCol w="974225"/>
                <a:gridCol w="1025055"/>
                <a:gridCol w="1025055"/>
              </a:tblGrid>
              <a:tr h="452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Значение результатов проекта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Плановое </a:t>
                      </a:r>
                      <a:r>
                        <a:rPr lang="ru-RU" sz="1400" b="1" i="0" u="none" strike="noStrike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значение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на 2022 г.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на 2023 г.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на 2024 г.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Увеличение численности работников в расчете на 1 субъекта МСП, получившего </a:t>
                      </a:r>
                      <a:r>
                        <a:rPr lang="ru-RU" sz="1400" b="0" i="0" u="none" strike="noStrike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комплексную поддержку </a:t>
                      </a:r>
                      <a:r>
                        <a:rPr lang="ru-RU" sz="1400" b="0" i="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в сфере АПК, накопленным итогом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10 ед.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26 ед.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spc="0" dirty="0">
                          <a:solidFill>
                            <a:srgbClr val="007434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260%</a:t>
                      </a:r>
                      <a:endParaRPr lang="ru-RU" sz="1400" b="1" dirty="0">
                        <a:solidFill>
                          <a:srgbClr val="007434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ед.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Source Han Sans CN Regular;Tim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 ед.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Source Han Sans CN Regular;Tim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 ед.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Source Han Sans CN Regular;Tim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В сельскохозяйственную потребительскую кооперацию вовлечены новые члены из числа субъектов МСП в АПК и личных подсобных хозяйств </a:t>
                      </a:r>
                      <a:r>
                        <a:rPr lang="ru-RU" sz="1400" b="0" i="0" u="none" strike="noStrike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граждан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134 ед.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430 ед.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spc="0" dirty="0">
                          <a:solidFill>
                            <a:srgbClr val="007434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321%</a:t>
                      </a:r>
                      <a:endParaRPr lang="ru-RU" sz="1400" b="1" dirty="0">
                        <a:solidFill>
                          <a:srgbClr val="007434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 ед.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Source Han Sans CN Regular;Tim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397ед.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Source Han Sans CN Regular;Tim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437 ед.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Source Han Sans CN Regular;Tim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8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i="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Количество субъектов МСП в сфере АПК, получивших поддержку, в том числе в результате услуг, оказанных центрами компетенций в сфере сельскохозяйственной кооперации и поддержки фермеров, накопленным итогом</a:t>
                      </a:r>
                      <a:r>
                        <a:rPr lang="ru-RU" sz="1400" b="0" i="0" u="none" strike="noStrike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strike="noStrike" spc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16 ед.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28 ед.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spc="0" dirty="0">
                          <a:solidFill>
                            <a:srgbClr val="007434"/>
                          </a:solidFill>
                          <a:latin typeface="Times New Roman" pitchFamily="18" charset="0"/>
                          <a:ea typeface="Tahoma"/>
                          <a:cs typeface="Times New Roman" pitchFamily="18" charset="0"/>
                        </a:rPr>
                        <a:t>175%</a:t>
                      </a:r>
                      <a:endParaRPr lang="ru-RU" sz="1400" b="1" dirty="0">
                        <a:solidFill>
                          <a:srgbClr val="007434"/>
                        </a:solidFill>
                        <a:latin typeface="Times New Roman" pitchFamily="18" charset="0"/>
                        <a:ea typeface="Tahoma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ед.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Source Han Sans CN Regular;Tim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ед.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Source Han Sans CN Regular;Tim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 ед.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Source Han Sans CN Regular;Tim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1520" y="5805264"/>
            <a:ext cx="871296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08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Финансирование на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год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128,2 млн. руб.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(из них – 124,3 млн. – федеральный бюджет),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 к 2021 году в 2,1 раза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(60,7 млн. руб.)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ED0D4E55-1026-438E-AAE1-863081C13F81}"/>
              </a:ext>
            </a:extLst>
          </p:cNvPr>
          <p:cNvCxnSpPr>
            <a:cxnSpLocks/>
          </p:cNvCxnSpPr>
          <p:nvPr/>
        </p:nvCxnSpPr>
        <p:spPr>
          <a:xfrm flipV="1">
            <a:off x="1971675" y="1759462"/>
            <a:ext cx="703612" cy="294709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7B5ABEC9-CC9E-44C1-9922-D7E015D191B5}"/>
              </a:ext>
            </a:extLst>
          </p:cNvPr>
          <p:cNvCxnSpPr/>
          <p:nvPr/>
        </p:nvCxnSpPr>
        <p:spPr>
          <a:xfrm>
            <a:off x="2675287" y="1744651"/>
            <a:ext cx="384910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AE1AC09F-8499-488B-9182-CD2174E66FEE}"/>
              </a:ext>
            </a:extLst>
          </p:cNvPr>
          <p:cNvCxnSpPr>
            <a:cxnSpLocks/>
          </p:cNvCxnSpPr>
          <p:nvPr/>
        </p:nvCxnSpPr>
        <p:spPr>
          <a:xfrm>
            <a:off x="6810375" y="1759462"/>
            <a:ext cx="591513" cy="157409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9C859CA-979C-4CDB-A505-6142EC07109A}"/>
              </a:ext>
            </a:extLst>
          </p:cNvPr>
          <p:cNvSpPr txBox="1"/>
          <p:nvPr/>
        </p:nvSpPr>
        <p:spPr>
          <a:xfrm>
            <a:off x="188881" y="2049518"/>
            <a:ext cx="2669934" cy="166751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S Sector Regular" pitchFamily="50" charset="0"/>
              </a:rPr>
              <a:t>Государственная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S Sector Regular" pitchFamily="50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S Sector Regular" pitchFamily="50" charset="0"/>
              </a:rPr>
              <a:t>программа «Развитие сельского хозяйства»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S Sector Regular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6CEC387-6AD3-445B-80CC-B8C7C11A800E}"/>
              </a:ext>
            </a:extLst>
          </p:cNvPr>
          <p:cNvSpPr txBox="1"/>
          <p:nvPr/>
        </p:nvSpPr>
        <p:spPr>
          <a:xfrm>
            <a:off x="3170828" y="2025794"/>
            <a:ext cx="2841332" cy="175432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S Sector Regular" pitchFamily="50" charset="0"/>
              </a:rPr>
              <a:t>Федеральный проект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S Sector Regular" pitchFamily="50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S Sector Regular" pitchFamily="50" charset="0"/>
              </a:rPr>
              <a:t>«Акселерация субъектов малого и среднего предпринимательства»</a:t>
            </a:r>
          </a:p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S Sector Regular" pitchFamily="50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853296F8-B568-46C0-82F7-C0BAEBAF2D35}"/>
              </a:ext>
            </a:extLst>
          </p:cNvPr>
          <p:cNvCxnSpPr>
            <a:cxnSpLocks/>
          </p:cNvCxnSpPr>
          <p:nvPr/>
        </p:nvCxnSpPr>
        <p:spPr>
          <a:xfrm flipV="1">
            <a:off x="4520122" y="1759462"/>
            <a:ext cx="0" cy="207158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CD74F20-F45A-4ECC-BF62-470425737402}"/>
              </a:ext>
            </a:extLst>
          </p:cNvPr>
          <p:cNvSpPr txBox="1"/>
          <p:nvPr/>
        </p:nvSpPr>
        <p:spPr>
          <a:xfrm>
            <a:off x="6369270" y="2060338"/>
            <a:ext cx="2064660" cy="163121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S Sector Regular" pitchFamily="50" charset="0"/>
              </a:rPr>
              <a:t>Областной Закон «О кооперации» 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S Sector Regular" pitchFamily="50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S Sector Regular" pitchFamily="50" charset="0"/>
              </a:rPr>
              <a:t>от 27.09.2016 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S Sector Regular" pitchFamily="50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S Sector Regular" pitchFamily="50" charset="0"/>
              </a:rPr>
              <a:t>№ 134 - ЗО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S Sector Regular" pitchFamily="50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04E388BA-3012-448C-B84B-14C15F8CD431}"/>
              </a:ext>
            </a:extLst>
          </p:cNvPr>
          <p:cNvSpPr/>
          <p:nvPr/>
        </p:nvSpPr>
        <p:spPr>
          <a:xfrm>
            <a:off x="3415525" y="4426673"/>
            <a:ext cx="2636470" cy="1083374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2818130" algn="l"/>
              </a:tabLs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Грант «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2818130" algn="l"/>
              </a:tabLs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Субсидии кооперативам на возмещение части затрат, связанных с их развитием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FBCC1A35-CC94-4A23-BB94-DB9AF9625C47}"/>
              </a:ext>
            </a:extLst>
          </p:cNvPr>
          <p:cNvSpPr/>
          <p:nvPr/>
        </p:nvSpPr>
        <p:spPr>
          <a:xfrm>
            <a:off x="6156176" y="4436071"/>
            <a:ext cx="2744479" cy="2039020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818130" algn="l"/>
              </a:tabLst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Субсидии сельскохозяйственным потребительским кооперативам: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818130" algn="l"/>
              </a:tabLst>
            </a:pPr>
            <a:endParaRPr lang="ru-RU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818130" algn="l"/>
              </a:tabLst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-  на закупку молока;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818130" algn="l"/>
              </a:tabLst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на покупку КРС молочного направления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818130" algn="l"/>
              </a:tabLst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на приобретение мини-теплиц;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818130" algn="l"/>
              </a:tabLst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Гранты на строительство мини-ферм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818130" algn="l"/>
              </a:tabLst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Субсидии СПоК, ПО, СНТ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818130" algn="l"/>
              </a:tabLst>
            </a:pP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Субсидии на аренду стационарных торговых объектов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87875F43-DCD0-4234-B53D-FFC77B8FB686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1505796" y="3717032"/>
            <a:ext cx="18052" cy="685456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D52F0BEE-0C5E-4606-8A38-AF3725EC0295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4520122" y="3780120"/>
            <a:ext cx="71372" cy="644622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42282A3B-1D46-42B8-9C80-2E7BFBAF18EF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7528416" y="3678621"/>
            <a:ext cx="7501" cy="75745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6B0D7243-EC87-495D-B609-2457197D1519}"/>
              </a:ext>
            </a:extLst>
          </p:cNvPr>
          <p:cNvSpPr/>
          <p:nvPr/>
        </p:nvSpPr>
        <p:spPr>
          <a:xfrm>
            <a:off x="75897" y="4426673"/>
            <a:ext cx="3266480" cy="1331134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2818130" algn="l"/>
              </a:tabLs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Гранты на развитие семейных ферм</a:t>
            </a:r>
          </a:p>
          <a:p>
            <a:pPr marL="171450" indent="-171450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2818130" algn="l"/>
              </a:tabLs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Гранты на развитие материально-технической базы сельскохозяйственных потребительских кооперативов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42844" y="142852"/>
            <a:ext cx="8858311" cy="54984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Меры поддержки малых форм хозяйствования на селе 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в Ульяновской области</a:t>
            </a:r>
            <a:endParaRPr lang="ru-RU" altLang="ru-RU" sz="2000" b="1" dirty="0">
              <a:latin typeface="Times New Roman" pitchFamily="18" charset="0"/>
              <a:ea typeface="PT Astra Serif" pitchFamily="18" charset="-52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6524625"/>
            <a:ext cx="9144000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-142875" y="6596063"/>
            <a:ext cx="89296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solidFill>
                  <a:srgbClr val="3333FF"/>
                </a:solidFill>
              </a:rPr>
              <a:t>МИНИСТЕРСТВО АГРОПРОМЫШЛЕННОГО КОМПЛЕКСА И РАЗВИТИЯ СЕЛЬСКИХ ТЕРРИТОРИЙ УЛЬЯНОВСКОЙ ОБЛАСТИ </a:t>
            </a:r>
          </a:p>
        </p:txBody>
      </p:sp>
      <p:sp>
        <p:nvSpPr>
          <p:cNvPr id="21" name="Овал 20"/>
          <p:cNvSpPr/>
          <p:nvPr/>
        </p:nvSpPr>
        <p:spPr bwMode="auto">
          <a:xfrm>
            <a:off x="8604250" y="6580188"/>
            <a:ext cx="374650" cy="2778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fld id="{B79A14C7-BAF3-419C-A96C-DE075D9AA843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8</a:t>
            </a:fld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1"/>
          <p:cNvSpPr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105273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СПОК  –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95422" y="836712"/>
            <a:ext cx="2107564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89</a:t>
            </a:r>
          </a:p>
          <a:p>
            <a:pPr algn="ctr"/>
            <a:r>
              <a:rPr lang="ru-RU" sz="1600" dirty="0" smtClean="0"/>
              <a:t>(6 273 членов,</a:t>
            </a:r>
          </a:p>
          <a:p>
            <a:pPr algn="ctr"/>
            <a:r>
              <a:rPr lang="ru-RU" sz="1600" dirty="0" smtClean="0"/>
              <a:t>обеспечена </a:t>
            </a:r>
          </a:p>
          <a:p>
            <a:pPr algn="ctr"/>
            <a:r>
              <a:rPr lang="ru-RU" sz="1600" dirty="0" smtClean="0"/>
              <a:t>занятость для 7375 </a:t>
            </a:r>
          </a:p>
          <a:p>
            <a:pPr algn="ctr"/>
            <a:r>
              <a:rPr lang="ru-RU" sz="1600" dirty="0" smtClean="0"/>
              <a:t>сельских  жителей)</a:t>
            </a:r>
            <a:endParaRPr lang="ru-RU" sz="5000" cap="none" spc="0" dirty="0">
              <a:ln w="1143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105273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КФХ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–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908720"/>
            <a:ext cx="2019335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923</a:t>
            </a:r>
          </a:p>
          <a:p>
            <a:pPr algn="ctr"/>
            <a:r>
              <a:rPr lang="ru-RU" sz="1600" b="1" dirty="0" smtClean="0">
                <a:ln w="11430"/>
              </a:rPr>
              <a:t>(в 2021 г. создано </a:t>
            </a:r>
          </a:p>
          <a:p>
            <a:pPr algn="ctr"/>
            <a:r>
              <a:rPr lang="ru-RU" sz="1600" b="1" dirty="0" smtClean="0">
                <a:ln w="11430"/>
              </a:rPr>
              <a:t>112 новых)</a:t>
            </a:r>
            <a:endParaRPr lang="ru-RU" sz="1600" b="1" cap="none" spc="0" dirty="0">
              <a:ln w="1143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105273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ЛПХ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6296" y="980728"/>
            <a:ext cx="15814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183 000</a:t>
            </a:r>
          </a:p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т.ч. 13 200 </a:t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товарных</a:t>
            </a:r>
            <a:endParaRPr lang="ru-RU" sz="1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2" descr="Y:\Проектный офис по кооперации\Браверман декабрь 2019\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72" y="3276772"/>
            <a:ext cx="3670373" cy="294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232755" y="4763623"/>
            <a:ext cx="1152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РФ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74,5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826572" y="2903736"/>
            <a:ext cx="3670373" cy="47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Доля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работающих кооперативов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59461" y="6105685"/>
            <a:ext cx="1731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79,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8%</a:t>
            </a:r>
            <a:endParaRPr lang="ru-RU" sz="3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83477383"/>
              </p:ext>
            </p:extLst>
          </p:nvPr>
        </p:nvGraphicFramePr>
        <p:xfrm>
          <a:off x="227856" y="2632657"/>
          <a:ext cx="4344144" cy="366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6024" y="412647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I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397" y="519349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III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4311" y="468835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II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42844" y="142852"/>
            <a:ext cx="8858311" cy="54984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Малые формы хозяйствования на селе в Ульяновской области</a:t>
            </a:r>
            <a:endParaRPr lang="ru-RU" altLang="ru-RU" sz="2000" b="1" dirty="0">
              <a:latin typeface="Times New Roman" pitchFamily="18" charset="0"/>
              <a:ea typeface="PT Astra Serif" pitchFamily="18" charset="-52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6524625"/>
            <a:ext cx="9144000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8"/>
          <p:cNvSpPr>
            <a:spLocks noChangeArrowheads="1"/>
          </p:cNvSpPr>
          <p:nvPr/>
        </p:nvSpPr>
        <p:spPr bwMode="auto">
          <a:xfrm>
            <a:off x="-142875" y="6596063"/>
            <a:ext cx="89296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solidFill>
                  <a:srgbClr val="3333FF"/>
                </a:solidFill>
              </a:rPr>
              <a:t>МИНИСТЕРСТВО АГРОПРОМЫШЛЕННОГО КОМПЛЕКСА И РАЗВИТИЯ СЕЛЬСКИХ ТЕРРИТОРИЙ УЛЬЯНОВСКОЙ ОБЛАСТИ </a:t>
            </a:r>
          </a:p>
        </p:txBody>
      </p:sp>
      <p:sp>
        <p:nvSpPr>
          <p:cNvPr id="26" name="Овал 25"/>
          <p:cNvSpPr/>
          <p:nvPr/>
        </p:nvSpPr>
        <p:spPr bwMode="auto">
          <a:xfrm>
            <a:off x="8604250" y="6580188"/>
            <a:ext cx="374650" cy="2778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fld id="{B79A14C7-BAF3-419C-A96C-DE075D9AA843}" type="slidenum">
              <a:rPr lang="en-US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9</a:t>
            </a:fld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12771</TotalTime>
  <Words>1151</Words>
  <Application>Microsoft Office PowerPoint</Application>
  <PresentationFormat>Экран (4:3)</PresentationFormat>
  <Paragraphs>186</Paragraphs>
  <Slides>15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8_Тема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НП ЛПК «Забота о лесе»</dc:title>
  <dc:creator>Пользователь</dc:creator>
  <cp:lastModifiedBy>Черкасова</cp:lastModifiedBy>
  <cp:revision>2111</cp:revision>
  <cp:lastPrinted>2020-09-16T07:17:12Z</cp:lastPrinted>
  <dcterms:modified xsi:type="dcterms:W3CDTF">2022-01-26T10:52:54Z</dcterms:modified>
</cp:coreProperties>
</file>