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9824E41-9EB4-45AB-B7E3-4B0CA0B3D13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643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0080" cy="3720240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9310316-B01C-4FD3-8DA3-CB10BA7E8851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228386F-ECA2-4BEC-9DEC-E23EAB09E87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06776E8-244F-46EF-A173-4DD20791EAC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3FC8A87-7D16-4A82-83BD-41CB1C988BD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0080" cy="372024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882F95F-BF45-4FAF-9FD4-4BC2416A120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000" cy="4464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850560" y="9428760"/>
            <a:ext cx="294336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1FCC80D-9B63-42AA-B0F4-C3F4B8EC652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6250ECA-10B7-47F1-83CB-EF3566F15EA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6250ECA-10B7-47F1-83CB-EF3566F15EA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13F6DEE-183B-4D92-AF05-26EB14267E6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3B2253E-7A86-49E2-AB48-33B4CE02398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2CE42E5-57B6-4991-BAD9-37DCB950DCC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BC1BE8F-C133-42BC-8E99-8C38BB656FD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3850560" y="9428760"/>
            <a:ext cx="294372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089F783-E354-4291-A4A0-B5D9857D70D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5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"/>
          <p:cNvPicPr/>
          <p:nvPr/>
        </p:nvPicPr>
        <p:blipFill>
          <a:blip r:embed="rId3"/>
          <a:stretch/>
        </p:blipFill>
        <p:spPr>
          <a:xfrm>
            <a:off x="0" y="-10800"/>
            <a:ext cx="9538920" cy="71823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0" y="4581000"/>
            <a:ext cx="9538920" cy="25905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</p:sp>
      <p:pic>
        <p:nvPicPr>
          <p:cNvPr id="122" name="Рисунок 4"/>
          <p:cNvPicPr/>
          <p:nvPr/>
        </p:nvPicPr>
        <p:blipFill>
          <a:blip r:embed="rId4"/>
          <a:stretch/>
        </p:blipFill>
        <p:spPr>
          <a:xfrm>
            <a:off x="1602360" y="2759040"/>
            <a:ext cx="6656400" cy="3548520"/>
          </a:xfrm>
          <a:prstGeom prst="rect">
            <a:avLst/>
          </a:prstGeom>
          <a:ln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123" name="Рисунок 11"/>
          <p:cNvPicPr/>
          <p:nvPr/>
        </p:nvPicPr>
        <p:blipFill>
          <a:blip r:embed="rId5"/>
          <a:stretch/>
        </p:blipFill>
        <p:spPr>
          <a:xfrm>
            <a:off x="718920" y="332640"/>
            <a:ext cx="1261440" cy="119412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sp>
        <p:nvSpPr>
          <p:cNvPr id="124" name="CustomShape 2"/>
          <p:cNvSpPr/>
          <p:nvPr/>
        </p:nvSpPr>
        <p:spPr>
          <a:xfrm>
            <a:off x="1907640" y="593640"/>
            <a:ext cx="6870240" cy="72828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развития сельских территорий Ульяновской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174320" y="1788120"/>
            <a:ext cx="7846920" cy="820440"/>
          </a:xfrm>
          <a:prstGeom prst="rect">
            <a:avLst/>
          </a:prstGeom>
          <a:noFill/>
          <a:ln>
            <a:solidFill>
              <a:srgbClr val="05E93B"/>
            </a:solidFill>
          </a:ln>
          <a:effectLst>
            <a:glow rad="609600">
              <a:schemeClr val="bg1"/>
            </a:glow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DejaVu Sans"/>
              </a:rPr>
              <a:t>Инвестиционный потенциал агропромышленного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DejaVu Sans"/>
              </a:rPr>
              <a:t>комплекса Ульяновской области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Рисунок 14"/>
          <p:cNvPicPr/>
          <p:nvPr/>
        </p:nvPicPr>
        <p:blipFill>
          <a:blip r:embed="rId2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28" name="Рисунок 15"/>
          <p:cNvPicPr/>
          <p:nvPr/>
        </p:nvPicPr>
        <p:blipFill>
          <a:blip r:embed="rId3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29" name="Picture 2"/>
          <p:cNvPicPr/>
          <p:nvPr/>
        </p:nvPicPr>
        <p:blipFill>
          <a:blip r:embed="rId4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graphicFrame>
        <p:nvGraphicFramePr>
          <p:cNvPr id="230" name="Table 1"/>
          <p:cNvGraphicFramePr/>
          <p:nvPr/>
        </p:nvGraphicFramePr>
        <p:xfrm>
          <a:off x="658440" y="2073960"/>
          <a:ext cx="8056800" cy="3185160"/>
        </p:xfrm>
        <a:graphic>
          <a:graphicData uri="http://schemas.openxmlformats.org/drawingml/2006/table">
            <a:tbl>
              <a:tblPr/>
              <a:tblGrid>
                <a:gridCol w="2240280"/>
                <a:gridCol w="5816520"/>
              </a:tblGrid>
              <a:tr h="25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Ставка субсидии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Наименование субсидии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7 700 рублей 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-на гектар  вводимых  в оборот неиспользуемых земель сельскохозяйственного назначения;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70% 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компенсация затрат по программе раскисления почв;</a:t>
                      </a:r>
                      <a:endParaRPr lang="ru-RU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-на проведение мероприятий по мелиорации земель сельскохозяйственного назначения;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320 руб/га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погектарная субсидия;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</a:tr>
              <a:tr h="517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50%;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приобретение элитных семян, в том числе первичное семеноводство;</a:t>
                      </a:r>
                      <a:endParaRPr lang="ru-RU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закупку высокотехнологичного оборудования;</a:t>
                      </a:r>
                      <a:endParaRPr lang="ru-RU" sz="1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строительство зерноскладов, установок сушильных комплексов;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рублей 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1 произведённую тонну овощей открытого грунта;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57 455 руб/га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 на закладку многолетних плодовых и ягодных кустарниковых насаждений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122 247 руб/га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 на закладку плодовых питомников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190 000 руб/га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 на закладку садов интенсивного типа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7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22 699 руб/га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 на уход за многолетними плодовыми и ягодными кустарниковыми насаждениями, садами интенсивного, питомниками плодовых культур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1" name="CustomShape 2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7EBF2C"/>
              </a:gs>
              <a:gs pos="100000">
                <a:srgbClr val="A4F839"/>
              </a:gs>
            </a:gsLst>
            <a:lin ang="16200000"/>
          </a:gradFill>
          <a:ln>
            <a:solidFill>
              <a:srgbClr val="A3E84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Поддержка отрасли растениеводства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232" name="Table 3"/>
          <p:cNvGraphicFramePr/>
          <p:nvPr/>
        </p:nvGraphicFramePr>
        <p:xfrm>
          <a:off x="667440" y="1420200"/>
          <a:ext cx="8046720" cy="518160"/>
        </p:xfrm>
        <a:graphic>
          <a:graphicData uri="http://schemas.openxmlformats.org/drawingml/2006/table">
            <a:tbl>
              <a:tblPr/>
              <a:tblGrid>
                <a:gridCol w="2444040"/>
                <a:gridCol w="5602680"/>
              </a:tblGrid>
              <a:tr h="47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145 тыс. га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FE7C1B"/>
                      </a:solidFill>
                    </a:lnL>
                    <a:lnR w="9360">
                      <a:solidFill>
                        <a:srgbClr val="FE7C1B"/>
                      </a:solidFill>
                    </a:lnR>
                    <a:lnT w="9360">
                      <a:solidFill>
                        <a:srgbClr val="FE7C1B"/>
                      </a:solidFill>
                    </a:lnT>
                    <a:lnB w="9360">
                      <a:solidFill>
                        <a:srgbClr val="FE7C1B"/>
                      </a:solidFill>
                    </a:lnB>
                    <a:solidFill>
                      <a:srgbClr val="FFDB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Резерв земель сельскохозяйственного назначения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для инвестирования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FE7C1B"/>
                      </a:solidFill>
                    </a:lnL>
                    <a:lnR w="9360">
                      <a:solidFill>
                        <a:srgbClr val="FE7C1B"/>
                      </a:solidFill>
                    </a:lnR>
                    <a:lnT w="9360">
                      <a:solidFill>
                        <a:srgbClr val="FE7C1B"/>
                      </a:solidFill>
                    </a:lnT>
                    <a:lnB w="9360">
                      <a:solidFill>
                        <a:srgbClr val="FE7C1B"/>
                      </a:solidFill>
                    </a:lnB>
                    <a:solidFill>
                      <a:srgbClr val="FFDBD1"/>
                    </a:solidFill>
                  </a:tcPr>
                </a:tc>
              </a:tr>
            </a:tbl>
          </a:graphicData>
        </a:graphic>
      </p:graphicFrame>
      <p:sp>
        <p:nvSpPr>
          <p:cNvPr id="233" name="CustomShape 4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latin typeface="Arial"/>
              </a:rPr>
              <a:t>10</a:t>
            </a:r>
            <a:endParaRPr lang="ru-RU" sz="16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Сектор ПЕРЕРАБОТКА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36" name="Рисунок 3"/>
          <p:cNvPicPr/>
          <p:nvPr/>
        </p:nvPicPr>
        <p:blipFill>
          <a:blip r:embed="rId3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37" name="Рисунок 13"/>
          <p:cNvPicPr/>
          <p:nvPr/>
        </p:nvPicPr>
        <p:blipFill>
          <a:blip r:embed="rId4"/>
          <a:stretch/>
        </p:blipFill>
        <p:spPr>
          <a:xfrm>
            <a:off x="0" y="608796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38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1764720" y="1632240"/>
            <a:ext cx="6985440" cy="576720"/>
          </a:xfrm>
          <a:prstGeom prst="rect">
            <a:avLst/>
          </a:prstGeom>
          <a:gradFill rotWithShape="0">
            <a:gsLst>
              <a:gs pos="0">
                <a:srgbClr val="FFDBD1"/>
              </a:gs>
              <a:gs pos="100000">
                <a:srgbClr val="FFF1ED"/>
              </a:gs>
            </a:gsLst>
            <a:lin ang="16200000"/>
          </a:gradFill>
          <a:ln>
            <a:solidFill>
              <a:srgbClr val="FE7C1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 последние пять лет объёмы производства продуктов питания и напитков выросли в 1,7 раза. 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242" name="Table 5"/>
          <p:cNvGraphicFramePr/>
          <p:nvPr/>
        </p:nvGraphicFramePr>
        <p:xfrm>
          <a:off x="1243440" y="2540160"/>
          <a:ext cx="7525080" cy="3380400"/>
        </p:xfrm>
        <a:graphic>
          <a:graphicData uri="http://schemas.openxmlformats.org/drawingml/2006/table">
            <a:tbl>
              <a:tblPr/>
              <a:tblGrid>
                <a:gridCol w="2642400"/>
                <a:gridCol w="4882680"/>
              </a:tblGrid>
              <a:tr h="93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400 тыс. тонн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зерна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Резерв для проектов по глубокой переработки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noFill/>
                  </a:tcPr>
                </a:tc>
              </a:tr>
              <a:tr h="1220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75%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Компенсация затрат на оборудование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по переработке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</a:t>
                      </a:r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без монтажа)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4E67C8">
                        <a:alpha val="20000"/>
                      </a:srgbClr>
                    </a:solidFill>
                  </a:tcPr>
                </a:tc>
              </a:tr>
              <a:tr h="1220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 лет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Налоговые каникулы с итоговой экономией 30-40% инвестиционных затрат.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(Закон об инвестициях Ульяновской области)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Стандарт деятельности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обеспечению благоприятного делового климата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44" name="Рисунок 3"/>
          <p:cNvPicPr/>
          <p:nvPr/>
        </p:nvPicPr>
        <p:blipFill>
          <a:blip r:embed="rId3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45" name="Рисунок 13"/>
          <p:cNvPicPr/>
          <p:nvPr/>
        </p:nvPicPr>
        <p:blipFill>
          <a:blip r:embed="rId4"/>
          <a:stretch/>
        </p:blipFill>
        <p:spPr>
          <a:xfrm>
            <a:off x="0" y="608796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46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2214720" y="1695600"/>
            <a:ext cx="6643080" cy="42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Утверждён «Регламент сопровождения инвестиционных проектов по принципу «одного окна».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Назначены ответственные должностные лица за привлечение инвестиций и создание благоприятного инвестиционного климата в отраслях сельского, лесного хозяйства и экологии. </a:t>
            </a:r>
            <a:r>
              <a:rPr lang="ru-RU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Распоряжение Министерства №481 от 10.04.2018.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Ежегодно готовится и утверждается Распоряжением Министерства отраслевой перечень инвестиционных проектов в курируемых отраслях.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Определены SMART задачи и ключевые показатели эффективности (КПЭ)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Разработана отраслевая инвестиционная Стратегия развития агропромышленного комплекса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50" name="Picture 2"/>
          <p:cNvPicPr/>
          <p:nvPr/>
        </p:nvPicPr>
        <p:blipFill>
          <a:blip r:embed="rId6"/>
          <a:stretch/>
        </p:blipFill>
        <p:spPr>
          <a:xfrm>
            <a:off x="1305000" y="3471120"/>
            <a:ext cx="623160" cy="642240"/>
          </a:xfrm>
          <a:prstGeom prst="rect">
            <a:avLst/>
          </a:prstGeom>
          <a:ln>
            <a:noFill/>
          </a:ln>
        </p:spPr>
      </p:pic>
      <p:pic>
        <p:nvPicPr>
          <p:cNvPr id="251" name="Picture 2"/>
          <p:cNvPicPr/>
          <p:nvPr/>
        </p:nvPicPr>
        <p:blipFill>
          <a:blip r:embed="rId6"/>
          <a:stretch/>
        </p:blipFill>
        <p:spPr>
          <a:xfrm>
            <a:off x="1305000" y="4255560"/>
            <a:ext cx="623160" cy="642240"/>
          </a:xfrm>
          <a:prstGeom prst="rect">
            <a:avLst/>
          </a:prstGeom>
          <a:ln>
            <a:noFill/>
          </a:ln>
        </p:spPr>
      </p:pic>
      <p:pic>
        <p:nvPicPr>
          <p:cNvPr id="252" name="Picture 2"/>
          <p:cNvPicPr/>
          <p:nvPr/>
        </p:nvPicPr>
        <p:blipFill>
          <a:blip r:embed="rId6"/>
          <a:stretch/>
        </p:blipFill>
        <p:spPr>
          <a:xfrm>
            <a:off x="1285920" y="2547720"/>
            <a:ext cx="623160" cy="642240"/>
          </a:xfrm>
          <a:prstGeom prst="rect">
            <a:avLst/>
          </a:prstGeom>
          <a:ln>
            <a:noFill/>
          </a:ln>
        </p:spPr>
      </p:pic>
      <p:pic>
        <p:nvPicPr>
          <p:cNvPr id="253" name="Picture 2"/>
          <p:cNvPicPr/>
          <p:nvPr/>
        </p:nvPicPr>
        <p:blipFill>
          <a:blip r:embed="rId6"/>
          <a:stretch/>
        </p:blipFill>
        <p:spPr>
          <a:xfrm>
            <a:off x="1305000" y="1674000"/>
            <a:ext cx="623160" cy="642240"/>
          </a:xfrm>
          <a:prstGeom prst="rect">
            <a:avLst/>
          </a:prstGeom>
          <a:ln>
            <a:noFill/>
          </a:ln>
        </p:spPr>
      </p:pic>
      <p:pic>
        <p:nvPicPr>
          <p:cNvPr id="254" name="Picture 2"/>
          <p:cNvPicPr/>
          <p:nvPr/>
        </p:nvPicPr>
        <p:blipFill>
          <a:blip r:embed="rId6"/>
          <a:stretch/>
        </p:blipFill>
        <p:spPr>
          <a:xfrm>
            <a:off x="1329480" y="4992840"/>
            <a:ext cx="623160" cy="64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Подготовка кадров и повышение квалификации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специалистов АПК УО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56" name="Рисунок 3"/>
          <p:cNvPicPr/>
          <p:nvPr/>
        </p:nvPicPr>
        <p:blipFill>
          <a:blip r:embed="rId3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57" name="Рисунок 13"/>
          <p:cNvPicPr/>
          <p:nvPr/>
        </p:nvPicPr>
        <p:blipFill>
          <a:blip r:embed="rId4"/>
          <a:stretch/>
        </p:blipFill>
        <p:spPr>
          <a:xfrm>
            <a:off x="0" y="608796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58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1459080" y="1952640"/>
            <a:ext cx="7143480" cy="51516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Ульяновский государственный аграрный университет имени П.А. Столыпина,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г. Ульяновск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1503720" y="1503360"/>
            <a:ext cx="64418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Сельскохозяйственные учебные заведения в Ульяновской области: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1560240" y="4976280"/>
            <a:ext cx="6754320" cy="51516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Научно-образовательный  кластер агропромышленного комплекса </a:t>
            </a:r>
            <a:r>
              <a:t/>
            </a:r>
            <a:br/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УО –научная поддержка производителей сельхозпродукции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2" name="Рисунок 12"/>
          <p:cNvPicPr/>
          <p:nvPr/>
        </p:nvPicPr>
        <p:blipFill>
          <a:blip r:embed="rId6"/>
          <a:stretch/>
        </p:blipFill>
        <p:spPr>
          <a:xfrm>
            <a:off x="658440" y="2011680"/>
            <a:ext cx="648000" cy="620640"/>
          </a:xfrm>
          <a:prstGeom prst="rect">
            <a:avLst/>
          </a:prstGeom>
          <a:ln>
            <a:noFill/>
          </a:ln>
        </p:spPr>
      </p:pic>
      <p:sp>
        <p:nvSpPr>
          <p:cNvPr id="263" name="CustomShape 5"/>
          <p:cNvSpPr/>
          <p:nvPr/>
        </p:nvSpPr>
        <p:spPr>
          <a:xfrm>
            <a:off x="1403640" y="4140720"/>
            <a:ext cx="6565680" cy="30204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Tahoma"/>
              </a:rPr>
              <a:t>12 среднеспециальных учебных заведения расположенных в муниципальных образованиях Ульяновской области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4" name="Рисунок 2048"/>
          <p:cNvPicPr/>
          <p:nvPr/>
        </p:nvPicPr>
        <p:blipFill>
          <a:blip r:embed="rId7"/>
          <a:stretch/>
        </p:blipFill>
        <p:spPr>
          <a:xfrm>
            <a:off x="621720" y="4135320"/>
            <a:ext cx="666720" cy="664560"/>
          </a:xfrm>
          <a:prstGeom prst="rect">
            <a:avLst/>
          </a:prstGeom>
          <a:ln>
            <a:noFill/>
          </a:ln>
        </p:spPr>
      </p:pic>
      <p:sp>
        <p:nvSpPr>
          <p:cNvPr id="265" name="CustomShape 6"/>
          <p:cNvSpPr/>
          <p:nvPr/>
        </p:nvSpPr>
        <p:spPr>
          <a:xfrm>
            <a:off x="1476360" y="2349000"/>
            <a:ext cx="7143480" cy="51516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Технологический институт является филиалом ФГБОУ ВО «Ульяновский ГАУ имени П.А. Столыпина»,г. Димитровград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6" name="CustomShape 7"/>
          <p:cNvSpPr/>
          <p:nvPr/>
        </p:nvSpPr>
        <p:spPr>
          <a:xfrm>
            <a:off x="1459080" y="3330000"/>
            <a:ext cx="7143480" cy="30204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Ульяновский НИИСХ - филиал СамНЦ РАН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7" name="Рисунок 2050"/>
          <p:cNvPicPr/>
          <p:nvPr/>
        </p:nvPicPr>
        <p:blipFill>
          <a:blip r:embed="rId8"/>
          <a:stretch/>
        </p:blipFill>
        <p:spPr>
          <a:xfrm>
            <a:off x="640080" y="3163680"/>
            <a:ext cx="629280" cy="622440"/>
          </a:xfrm>
          <a:prstGeom prst="rect">
            <a:avLst/>
          </a:prstGeom>
          <a:ln>
            <a:noFill/>
          </a:ln>
        </p:spPr>
      </p:pic>
      <p:sp>
        <p:nvSpPr>
          <p:cNvPr id="268" name="CustomShape 8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69" name="CustomShape 9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Кадровая поддержка специалистов,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занятых в сельском хозяйстве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71" name="Рисунок 3"/>
          <p:cNvPicPr/>
          <p:nvPr/>
        </p:nvPicPr>
        <p:blipFill>
          <a:blip r:embed="rId3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sp>
        <p:nvSpPr>
          <p:cNvPr id="272" name="CustomShape 2"/>
          <p:cNvSpPr/>
          <p:nvPr/>
        </p:nvSpPr>
        <p:spPr>
          <a:xfrm>
            <a:off x="407520" y="1992960"/>
            <a:ext cx="141552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380 тыс. руб.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73" name="Line 3"/>
          <p:cNvSpPr/>
          <p:nvPr/>
        </p:nvSpPr>
        <p:spPr>
          <a:xfrm>
            <a:off x="2000160" y="1357200"/>
            <a:ext cx="19800" cy="3643200"/>
          </a:xfrm>
          <a:prstGeom prst="line">
            <a:avLst/>
          </a:prstGeom>
          <a:ln>
            <a:rou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74" name="CustomShape 4"/>
          <p:cNvSpPr/>
          <p:nvPr/>
        </p:nvSpPr>
        <p:spPr>
          <a:xfrm>
            <a:off x="2121480" y="1911960"/>
            <a:ext cx="415008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Суммарная денежная выплата молодым специалистам  за первые 3 года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2134800" y="2558520"/>
            <a:ext cx="415008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Субсидии сельхоз товаропроизводителям на строительство жилья.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358560" y="2526480"/>
            <a:ext cx="147348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до 10 тыс. руб.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1 кв. 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21000" y="5098320"/>
            <a:ext cx="8340840" cy="81432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* В соответствии с государственной программой Ульяновской области "Развитие сельского хозяйства и регулирование рынков сельскохозяйственной продукции, сырья и продовольствия в Ульяновской области" на 2014 - 2020 годы, утвержденной постановлением Правительства Ульяновской области от 11.09.2013 N 37/420-П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78" name="Рисунок 13"/>
          <p:cNvPicPr/>
          <p:nvPr/>
        </p:nvPicPr>
        <p:blipFill>
          <a:blip r:embed="rId4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79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280" name="CustomShape 8"/>
          <p:cNvSpPr/>
          <p:nvPr/>
        </p:nvSpPr>
        <p:spPr>
          <a:xfrm>
            <a:off x="500760" y="1428840"/>
            <a:ext cx="121752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1 млн. руб.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1" name="CustomShape 9"/>
          <p:cNvSpPr/>
          <p:nvPr/>
        </p:nvSpPr>
        <p:spPr>
          <a:xfrm>
            <a:off x="2136240" y="1357200"/>
            <a:ext cx="415008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Кадровая поддержка: земский ветеринар, земский агроном, земский зоотехник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82" name="CustomShape 10"/>
          <p:cNvSpPr/>
          <p:nvPr/>
        </p:nvSpPr>
        <p:spPr>
          <a:xfrm>
            <a:off x="600840" y="3235680"/>
            <a:ext cx="98892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5% в год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3" name="CustomShape 11"/>
          <p:cNvSpPr/>
          <p:nvPr/>
        </p:nvSpPr>
        <p:spPr>
          <a:xfrm>
            <a:off x="2134800" y="3200400"/>
            <a:ext cx="415008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Льготные кредиты на подведение инженерных коммуникаций к домовладениям.</a:t>
            </a:r>
            <a:endParaRPr lang="ru-RU" sz="1300" b="0" strike="noStrike" spc="-1" dirty="0">
              <a:latin typeface="Arial"/>
            </a:endParaRPr>
          </a:p>
        </p:txBody>
      </p:sp>
      <p:pic>
        <p:nvPicPr>
          <p:cNvPr id="284" name="Picture 2"/>
          <p:cNvPicPr/>
          <p:nvPr/>
        </p:nvPicPr>
        <p:blipFill>
          <a:blip r:embed="rId6"/>
          <a:srcRect l="28932"/>
          <a:stretch/>
        </p:blipFill>
        <p:spPr>
          <a:xfrm>
            <a:off x="6429240" y="1643040"/>
            <a:ext cx="2532600" cy="2499840"/>
          </a:xfrm>
          <a:prstGeom prst="rect">
            <a:avLst/>
          </a:prstGeom>
          <a:ln>
            <a:noFill/>
          </a:ln>
        </p:spPr>
      </p:pic>
      <p:sp>
        <p:nvSpPr>
          <p:cNvPr id="285" name="CustomShape 12"/>
          <p:cNvSpPr/>
          <p:nvPr/>
        </p:nvSpPr>
        <p:spPr>
          <a:xfrm>
            <a:off x="2143080" y="3791880"/>
            <a:ext cx="415008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Льготная сельская ипотека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86" name="CustomShape 13"/>
          <p:cNvSpPr/>
          <p:nvPr/>
        </p:nvSpPr>
        <p:spPr>
          <a:xfrm>
            <a:off x="621360" y="3729960"/>
            <a:ext cx="98892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3% в год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7" name="CustomShape 14"/>
          <p:cNvSpPr/>
          <p:nvPr/>
        </p:nvSpPr>
        <p:spPr>
          <a:xfrm>
            <a:off x="2143080" y="4214880"/>
            <a:ext cx="4570200" cy="100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Возмещение по заключенным с работниками ученических договоров и затрат, связанных с оплатой труда и проживанием студентов, привлеченных для прохождения производственной практики.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88" name="CustomShape 15"/>
          <p:cNvSpPr/>
          <p:nvPr/>
        </p:nvSpPr>
        <p:spPr>
          <a:xfrm>
            <a:off x="704880" y="4357800"/>
            <a:ext cx="92952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до 30%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9" name="CustomShape 16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14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90" name="CustomShape 17"/>
          <p:cNvSpPr/>
          <p:nvPr/>
        </p:nvSpPr>
        <p:spPr>
          <a:xfrm>
            <a:off x="1271160" y="629496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Программы поддержки развития малого и среднего предпринимательства на селе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92" name="Рисунок 3"/>
          <p:cNvPicPr/>
          <p:nvPr/>
        </p:nvPicPr>
        <p:blipFill>
          <a:blip r:embed="rId3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93" name="Рисунок 20"/>
          <p:cNvPicPr/>
          <p:nvPr/>
        </p:nvPicPr>
        <p:blipFill>
          <a:blip r:embed="rId4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94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graphicFrame>
        <p:nvGraphicFramePr>
          <p:cNvPr id="295" name="Table 2"/>
          <p:cNvGraphicFramePr/>
          <p:nvPr>
            <p:extLst>
              <p:ext uri="{D42A27DB-BD31-4B8C-83A1-F6EECF244321}">
                <p14:modId xmlns:p14="http://schemas.microsoft.com/office/powerpoint/2010/main" val="2658019054"/>
              </p:ext>
            </p:extLst>
          </p:nvPr>
        </p:nvGraphicFramePr>
        <p:xfrm>
          <a:off x="591480" y="1471320"/>
          <a:ext cx="8510040" cy="5060280"/>
        </p:xfrm>
        <a:graphic>
          <a:graphicData uri="http://schemas.openxmlformats.org/drawingml/2006/table">
            <a:tbl>
              <a:tblPr/>
              <a:tblGrid>
                <a:gridCol w="1892160"/>
                <a:gridCol w="6617880"/>
              </a:tblGrid>
              <a:tr h="73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6 млн. рублей</a:t>
                      </a:r>
                      <a:endParaRPr lang="ru-RU" sz="13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sng" strike="noStrike" spc="-1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«</a:t>
                      </a:r>
                      <a:r>
                        <a:rPr lang="ru-RU" sz="1300" b="1" u="sng" strike="noStrike" spc="-1" dirty="0" err="1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Агростартап</a:t>
                      </a:r>
                      <a:r>
                        <a:rPr lang="ru-RU" sz="1300" b="1" u="sng" strike="noStrike" spc="-1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»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грантовая </a:t>
                      </a: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поддержка </a:t>
                      </a: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граждан, ведущих личное подсобное хозяйство до </a:t>
                      </a: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 млн рублей на </a:t>
                      </a: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создание фермерского хозяйства мясного или молочного направления, и </a:t>
                      </a: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6 млн рублей, если </a:t>
                      </a: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фермер</a:t>
                      </a:r>
                      <a:r>
                        <a:rPr lang="ru-RU" sz="1300" b="0" i="1" strike="noStrike" spc="-1" baseline="0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перечисляет от 25-50% от суммы гранта в неделимый фонд кооператива, членом которого он является;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0" i="1" strike="noStrike" spc="-1" baseline="0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 остальные виды деятельности выделяется грантовая поддержка в размере до 3 </a:t>
                      </a:r>
                      <a:r>
                        <a:rPr lang="ru-RU" sz="1300" b="0" i="1" strike="noStrike" spc="-1" baseline="0" dirty="0" err="1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млн.рублей</a:t>
                      </a:r>
                      <a:r>
                        <a:rPr lang="ru-RU" sz="1300" b="0" i="1" strike="noStrike" spc="-1" baseline="0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на создание фермерского хозяйства и до 4 млн рублей если фермер</a:t>
                      </a:r>
                      <a:r>
                        <a:rPr lang="ru-RU" sz="1300" b="0" i="1" strike="noStrike" spc="-1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перечисляет от 25-50% от суммы гранта в неделимый фонд кооператива, членом которого он является.</a:t>
                      </a: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76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30 млн. рублей</a:t>
                      </a:r>
                      <a:endParaRPr lang="ru-RU" sz="13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sng" strike="noStrike" spc="-1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«Развитие семейных </a:t>
                      </a:r>
                      <a:r>
                        <a:rPr lang="ru-RU" sz="1300" b="1" u="sng" strike="noStrike" spc="-1" dirty="0" smtClean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ферм</a:t>
                      </a:r>
                      <a:r>
                        <a:rPr lang="ru-RU" sz="1300" b="1" u="sng" strike="noStrike" spc="-1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»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грантовая поддержка </a:t>
                      </a: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+mn-cs"/>
                        </a:rPr>
                        <a:t>на приобретение земельных участков </a:t>
                      </a:r>
                      <a:b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+mn-cs"/>
                        </a:rPr>
                      </a:b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+mn-cs"/>
                        </a:rPr>
                        <a:t>из земель с/х назначения, с/х животных, в том числе птицы (кроме свиней), рыбопосадочного материала, автономных источников электро-, газо- </a:t>
                      </a:r>
                      <a:b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+mn-cs"/>
                        </a:rPr>
                      </a:b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+mn-cs"/>
                        </a:rPr>
                        <a:t>и водоснабжения, посадочный материал для многолетних насаждений, </a:t>
                      </a:r>
                      <a:b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+mn-cs"/>
                        </a:rPr>
                      </a:b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+mn-cs"/>
                        </a:rPr>
                        <a:t>с/х техники и оборудования.</a:t>
                      </a: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70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300 га на 6 лет </a:t>
                      </a:r>
                      <a:endParaRPr lang="ru-RU" sz="13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sng" strike="noStrike" spc="-1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Земельный участок для </a:t>
                      </a:r>
                      <a:r>
                        <a:rPr lang="ru-RU" sz="1300" b="1" u="sng" strike="noStrike" spc="-1" dirty="0" smtClean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начинающих фермеров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(с последующим приобретением его в собственность на приоритетном праве для ведения сельскохозяйственной деятельности)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99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3% годовых, отсрочка на 0,5 года</a:t>
                      </a:r>
                      <a:endParaRPr lang="ru-RU" sz="13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sng" strike="noStrike" spc="-1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Приобретение сельскохозяйственной техники и навесного оборудования</a:t>
                      </a:r>
                      <a:r>
                        <a:rPr lang="ru-RU" sz="1300" b="0" u="sng" strike="noStrike" spc="-1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(для членов АККОР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без</a:t>
                      </a: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первого платежа по программе Росагролизинг </a:t>
                      </a: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/>
                      </a:r>
                      <a:b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</a:br>
                      <a:r>
                        <a:rPr lang="ru-RU" sz="13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 </a:t>
                      </a:r>
                      <a:r>
                        <a:rPr lang="ru-RU" sz="13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отсрочкой платежа на 0,5 года под 3% годовых)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6" name="Line 3"/>
          <p:cNvSpPr/>
          <p:nvPr/>
        </p:nvSpPr>
        <p:spPr>
          <a:xfrm>
            <a:off x="2411640" y="1484640"/>
            <a:ext cx="360" cy="4248360"/>
          </a:xfrm>
          <a:prstGeom prst="line">
            <a:avLst/>
          </a:prstGeom>
          <a:ln>
            <a:rou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97" name="CustomShape 4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15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Меры поддержки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сельскохозяйственных потребительских кооперативов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00" name="Рисунок 3"/>
          <p:cNvPicPr/>
          <p:nvPr/>
        </p:nvPicPr>
        <p:blipFill>
          <a:blip r:embed="rId3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301" name="Рисунок 20"/>
          <p:cNvPicPr/>
          <p:nvPr/>
        </p:nvPicPr>
        <p:blipFill>
          <a:blip r:embed="rId4"/>
          <a:stretch/>
        </p:blipFill>
        <p:spPr>
          <a:xfrm>
            <a:off x="0" y="608796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302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3953160" y="1440720"/>
            <a:ext cx="4691520" cy="257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Грантовая поддержка сельскохозяйственным потребительским кооперативам для развития материально-технической базы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 70 млн. руб.</a:t>
            </a:r>
            <a:endParaRPr lang="ru-RU" sz="1400" b="0" strike="noStrike" spc="-1" dirty="0">
              <a:latin typeface="Arial"/>
            </a:endParaRPr>
          </a:p>
          <a:p>
            <a:pPr marL="1080"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108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 строительство мини-ферм, для граждан, ведущих личное подсобное хозяйство -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 230 тыс. рублей</a:t>
            </a:r>
            <a:endParaRPr lang="ru-RU" sz="1400" b="0" strike="noStrike" spc="-1" dirty="0">
              <a:latin typeface="Arial"/>
            </a:endParaRPr>
          </a:p>
          <a:p>
            <a:pPr marL="285840" indent="-284040"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 приобретение мини-теплиц, для граждан, ведущих личное подсобное хозяйство –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 13 тыс. рублей</a:t>
            </a: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Возмещение 2,5 рублей на 1 литр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закупленного </a:t>
            </a:r>
            <a:r>
              <a:rPr dirty="0"/>
              <a:t/>
            </a:r>
            <a:br>
              <a:rPr dirty="0"/>
            </a:b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 населения  молока</a:t>
            </a: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Возмещение до 27 тыс. рублей за одну корову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или нетель молочного направления закупленного для членов кооператива </a:t>
            </a: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99%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затрат на арендную плату стационарных торговых объектов в первый год аренды,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50% второй год.</a:t>
            </a:r>
            <a:endParaRPr lang="ru-RU" sz="1400" b="0" strike="noStrike" spc="-1" dirty="0">
              <a:latin typeface="Arial"/>
            </a:endParaRPr>
          </a:p>
          <a:p>
            <a:pPr marL="1080" indent="-284040"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2320" y="1494720"/>
            <a:ext cx="2603880" cy="4308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5" name="Рисунок 8"/>
          <p:cNvPicPr/>
          <p:nvPr/>
        </p:nvPicPr>
        <p:blipFill>
          <a:blip r:embed="rId6"/>
          <a:stretch/>
        </p:blipFill>
        <p:spPr>
          <a:xfrm>
            <a:off x="532800" y="1744200"/>
            <a:ext cx="2741400" cy="1827000"/>
          </a:xfrm>
          <a:prstGeom prst="rect">
            <a:avLst/>
          </a:prstGeom>
          <a:ln>
            <a:noFill/>
          </a:ln>
        </p:spPr>
      </p:pic>
      <p:pic>
        <p:nvPicPr>
          <p:cNvPr id="306" name="Рисунок 9"/>
          <p:cNvPicPr/>
          <p:nvPr/>
        </p:nvPicPr>
        <p:blipFill>
          <a:blip r:embed="rId7"/>
          <a:stretch/>
        </p:blipFill>
        <p:spPr>
          <a:xfrm>
            <a:off x="504000" y="3936600"/>
            <a:ext cx="2741400" cy="1822320"/>
          </a:xfrm>
          <a:prstGeom prst="rect">
            <a:avLst/>
          </a:prstGeom>
          <a:ln>
            <a:noFill/>
          </a:ln>
        </p:spPr>
      </p:pic>
      <p:sp>
        <p:nvSpPr>
          <p:cNvPr id="307" name="CustomShape 4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16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08" name="CustomShape 5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3"/>
          <p:cNvPicPr/>
          <p:nvPr/>
        </p:nvPicPr>
        <p:blipFill>
          <a:blip r:embed="rId3"/>
          <a:stretch/>
        </p:blipFill>
        <p:spPr>
          <a:xfrm>
            <a:off x="0" y="1884960"/>
            <a:ext cx="3071520" cy="3600720"/>
          </a:xfrm>
          <a:prstGeom prst="rect">
            <a:avLst/>
          </a:prstGeom>
          <a:ln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Меры поддержки сельскохозяйственных кооперативов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рамках регионального проекта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«Создание системы поддержки фермеров и развитие сельской кооперации»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11" name="Рисунок 3"/>
          <p:cNvPicPr/>
          <p:nvPr/>
        </p:nvPicPr>
        <p:blipFill>
          <a:blip r:embed="rId4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312" name="Рисунок 20"/>
          <p:cNvPicPr/>
          <p:nvPr/>
        </p:nvPicPr>
        <p:blipFill>
          <a:blip r:embed="rId5"/>
          <a:stretch/>
        </p:blipFill>
        <p:spPr>
          <a:xfrm>
            <a:off x="0" y="608796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313" name="Picture 2"/>
          <p:cNvPicPr/>
          <p:nvPr/>
        </p:nvPicPr>
        <p:blipFill>
          <a:blip r:embed="rId6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314" name="CustomShape 2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17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  <p:graphicFrame>
        <p:nvGraphicFramePr>
          <p:cNvPr id="316" name="Table 4"/>
          <p:cNvGraphicFramePr/>
          <p:nvPr>
            <p:extLst>
              <p:ext uri="{D42A27DB-BD31-4B8C-83A1-F6EECF244321}">
                <p14:modId xmlns:p14="http://schemas.microsoft.com/office/powerpoint/2010/main" val="9769761"/>
              </p:ext>
            </p:extLst>
          </p:nvPr>
        </p:nvGraphicFramePr>
        <p:xfrm>
          <a:off x="2953440" y="1463040"/>
          <a:ext cx="6007320" cy="4687920"/>
        </p:xfrm>
        <a:graphic>
          <a:graphicData uri="http://schemas.openxmlformats.org/drawingml/2006/table">
            <a:tbl>
              <a:tblPr/>
              <a:tblGrid>
                <a:gridCol w="2239920"/>
                <a:gridCol w="3767400"/>
              </a:tblGrid>
              <a:tr h="2719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50 %, затрат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но не более 3 000 тыс. руб.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(на приобретение имущества в целях последующей его передачи в собственность членов сельскохозяйственного потребительского кооператива)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56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 приобретение сельскохозяйственных животных (кроме свиней), в том числе птица;</a:t>
                      </a:r>
                      <a:endParaRPr lang="ru-RU" sz="10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на приобретение рыбопосадочного  материала;</a:t>
                      </a:r>
                      <a:endParaRPr lang="ru-RU" sz="10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на приобретение специализированного инвентаря, материалов и оборудования, средств автоматизации, предназначенных для производства сельскохозяйственной продукции (кроме свиноводческой продукции);</a:t>
                      </a:r>
                      <a:endParaRPr lang="ru-RU" sz="10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 приобретение специализированного инвентаря, материалов и оборудования, средств автоматизации, предназначенных для промышленного производства овощей в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защищенном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грунте, в том числе мини-теплиц площадью до 1 га;</a:t>
                      </a:r>
                      <a:endParaRPr lang="ru-RU" sz="10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 приобретение посадочного материала для закладки многолетних насаждений, включая виноградники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;</a:t>
                      </a:r>
                    </a:p>
                    <a:p>
                      <a:pPr marL="216000" indent="-2156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на приобретение племенного материала, за исключением племенного материала племенных свиней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75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50 %, затрат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но не более 10 000 тыс.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приобретение сельскохозяйственной техники, оборудования для переработки сельскохозяйственной продукции (за исключением продукции свиноводства) и мобильных торговых объектов не старше 3х лет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;</a:t>
                      </a:r>
                    </a:p>
                  </a:txBody>
                  <a:tcPr>
                    <a:noFill/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15 % затрат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закупку сельскохозяйственной продукции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у членов сельскохозяйственного потребительского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кооператива.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35A0C6"/>
              </a:gs>
              <a:gs pos="100000">
                <a:srgbClr val="47CEFF"/>
              </a:gs>
            </a:gsLst>
            <a:lin ang="16200000"/>
          </a:gradFill>
          <a:ln w="9360">
            <a:solidFill>
              <a:srgbClr val="57C9F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Резервы для развития предпринимательства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на сельских территориях Ульяновской области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18" name="Рисунок 3"/>
          <p:cNvPicPr/>
          <p:nvPr/>
        </p:nvPicPr>
        <p:blipFill>
          <a:blip r:embed="rId3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319" name="Рисунок 20"/>
          <p:cNvPicPr/>
          <p:nvPr/>
        </p:nvPicPr>
        <p:blipFill>
          <a:blip r:embed="rId4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320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321" name="CustomShape 2"/>
          <p:cNvSpPr/>
          <p:nvPr/>
        </p:nvSpPr>
        <p:spPr>
          <a:xfrm>
            <a:off x="1459440" y="1587240"/>
            <a:ext cx="7185240" cy="701280"/>
          </a:xfrm>
          <a:prstGeom prst="rect">
            <a:avLst/>
          </a:prstGeom>
          <a:gradFill rotWithShape="0">
            <a:gsLst>
              <a:gs pos="0">
                <a:srgbClr val="FFDBD1"/>
              </a:gs>
              <a:gs pos="100000">
                <a:srgbClr val="FFF1ED"/>
              </a:gs>
            </a:gsLst>
            <a:lin ang="16200000"/>
          </a:gradFill>
          <a:ln>
            <a:solidFill>
              <a:srgbClr val="FE7C1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593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неиспользуемых объекта пригодных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развития бизнеса на селе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1459440" y="2889000"/>
            <a:ext cx="7185240" cy="234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Tahoma"/>
              </a:rPr>
              <a:t>75 объектов агропромышленного комплекса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Tahoma"/>
              </a:rPr>
              <a:t>(административные здания (конторы) бывших колхозов, зерносклады, овчарни, коровники, телятники, животноводческие фермы, конюшни, зернотоки, ангары, овощехранилища);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518 объектов, иные здания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(здания образовательных и дошкольных учреждений, сельские дома культуры, спортзалы, библиотеки, здания сельских администраций, автомастерские, гаражи, пилорамы, совхозные автозаправочные станции, производственные помещения, магазины, столовые, пекарни, котельные, здания КБО, медпункты и другие)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8620560" y="6446880"/>
            <a:ext cx="46044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18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Рисунок 3"/>
          <p:cNvPicPr/>
          <p:nvPr/>
        </p:nvPicPr>
        <p:blipFill>
          <a:blip r:embed="rId3"/>
          <a:stretch/>
        </p:blipFill>
        <p:spPr>
          <a:xfrm>
            <a:off x="3278880" y="692640"/>
            <a:ext cx="2437560" cy="233064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sp>
        <p:nvSpPr>
          <p:cNvPr id="326" name="CustomShape 1"/>
          <p:cNvSpPr/>
          <p:nvPr/>
        </p:nvSpPr>
        <p:spPr>
          <a:xfrm>
            <a:off x="1773360" y="3371400"/>
            <a:ext cx="5559480" cy="1707840"/>
          </a:xfrm>
          <a:prstGeom prst="rect">
            <a:avLst/>
          </a:prstGeom>
          <a:gradFill rotWithShape="0">
            <a:gsLst>
              <a:gs pos="0">
                <a:srgbClr val="2C44A3"/>
              </a:gs>
              <a:gs pos="100000">
                <a:srgbClr val="3959D3"/>
              </a:gs>
            </a:gsLst>
            <a:lin ang="16200000"/>
          </a:gradFill>
          <a:ln>
            <a:solidFill>
              <a:srgbClr val="4962C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00" b="1" strike="noStrike" spc="-1">
                <a:solidFill>
                  <a:srgbClr val="FFFFFF"/>
                </a:solidFill>
                <a:latin typeface="Arial"/>
                <a:ea typeface="DejaVu Sans"/>
              </a:rPr>
              <a:t>Спасибо за внимание! </a:t>
            </a:r>
            <a:endParaRPr lang="ru-RU" sz="3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763640" y="404640"/>
            <a:ext cx="7368840" cy="790200"/>
          </a:xfrm>
          <a:prstGeom prst="rect">
            <a:avLst/>
          </a:prstGeom>
          <a:gradFill rotWithShape="0">
            <a:gsLst>
              <a:gs pos="0">
                <a:srgbClr val="2C44A3"/>
              </a:gs>
              <a:gs pos="100000">
                <a:srgbClr val="3959D3"/>
              </a:gs>
            </a:gsLst>
            <a:lin ang="16200000"/>
          </a:gradFill>
          <a:ln>
            <a:solidFill>
              <a:srgbClr val="4962C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Ульяновская область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7" name="Рисунок 14"/>
          <p:cNvPicPr/>
          <p:nvPr/>
        </p:nvPicPr>
        <p:blipFill>
          <a:blip r:embed="rId2"/>
          <a:stretch/>
        </p:blipFill>
        <p:spPr>
          <a:xfrm>
            <a:off x="103320" y="-92160"/>
            <a:ext cx="1773000" cy="171108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15"/>
          <p:cNvPicPr/>
          <p:nvPr/>
        </p:nvPicPr>
        <p:blipFill>
          <a:blip r:embed="rId3"/>
          <a:stretch/>
        </p:blipFill>
        <p:spPr>
          <a:xfrm>
            <a:off x="0" y="6079320"/>
            <a:ext cx="9142200" cy="776160"/>
          </a:xfrm>
          <a:prstGeom prst="rect">
            <a:avLst/>
          </a:prstGeom>
          <a:ln>
            <a:noFill/>
          </a:ln>
        </p:spPr>
      </p:pic>
      <p:pic>
        <p:nvPicPr>
          <p:cNvPr id="129" name="Picture 2"/>
          <p:cNvPicPr/>
          <p:nvPr/>
        </p:nvPicPr>
        <p:blipFill>
          <a:blip r:embed="rId4"/>
          <a:stretch/>
        </p:blipFill>
        <p:spPr>
          <a:xfrm>
            <a:off x="592200" y="595008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5004000" y="3793680"/>
            <a:ext cx="3760200" cy="42372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Климат умеренно континентальный, с холодной зимой и жарким летом.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5004000" y="2968560"/>
            <a:ext cx="3760200" cy="75852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Почвы преимущественно выщелоченные чернозёмные и серые лесные, в левобережье Волги расположен крупный массив особенно плодородных тучных чернозёмов.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5004000" y="4260960"/>
            <a:ext cx="3760200" cy="75852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Средняя температура января −12 °C, июля +20 °C.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Летняя погода устанавливается в середине мая. Лето, как правило, жаркое из-за влияния малоподвижных азиатских антициклонов.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5004000" y="5094360"/>
            <a:ext cx="3760200" cy="75852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Осадков от 350 мм на юге области до 500 мм на северо-западе. Летом осадки выпадают неравномерно в виде ливневых и кратковременных дождей. В регионе нередки засухи.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34" name="Рисунок 1"/>
          <p:cNvPicPr/>
          <p:nvPr/>
        </p:nvPicPr>
        <p:blipFill>
          <a:blip r:embed="rId5"/>
          <a:stretch/>
        </p:blipFill>
        <p:spPr>
          <a:xfrm>
            <a:off x="4432320" y="2968560"/>
            <a:ext cx="632520" cy="63252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2"/>
          <p:cNvPicPr/>
          <p:nvPr/>
        </p:nvPicPr>
        <p:blipFill>
          <a:blip r:embed="rId6"/>
          <a:stretch/>
        </p:blipFill>
        <p:spPr>
          <a:xfrm>
            <a:off x="4519080" y="3728880"/>
            <a:ext cx="494640" cy="49464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3"/>
          <p:cNvPicPr/>
          <p:nvPr/>
        </p:nvPicPr>
        <p:blipFill>
          <a:blip r:embed="rId7"/>
          <a:srcRect l="27260" r="26593"/>
          <a:stretch/>
        </p:blipFill>
        <p:spPr>
          <a:xfrm>
            <a:off x="4502520" y="4388040"/>
            <a:ext cx="571680" cy="64080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4"/>
          <p:cNvPicPr/>
          <p:nvPr/>
        </p:nvPicPr>
        <p:blipFill>
          <a:blip r:embed="rId8"/>
          <a:stretch/>
        </p:blipFill>
        <p:spPr>
          <a:xfrm>
            <a:off x="4432320" y="5105880"/>
            <a:ext cx="632520" cy="632520"/>
          </a:xfrm>
          <a:prstGeom prst="rect">
            <a:avLst/>
          </a:prstGeom>
          <a:ln>
            <a:noFill/>
          </a:ln>
        </p:spPr>
      </p:pic>
      <p:sp>
        <p:nvSpPr>
          <p:cNvPr id="138" name="CustomShape 6"/>
          <p:cNvSpPr/>
          <p:nvPr/>
        </p:nvSpPr>
        <p:spPr>
          <a:xfrm>
            <a:off x="6084720" y="1782360"/>
            <a:ext cx="23918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31489F"/>
                </a:solidFill>
                <a:latin typeface="Arial"/>
                <a:ea typeface="DejaVu Sans"/>
              </a:rPr>
              <a:t>Площадь - 37 200 кв. км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6084720" y="2440440"/>
            <a:ext cx="23918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31489F"/>
                </a:solidFill>
                <a:latin typeface="Arial"/>
                <a:ea typeface="DejaVu Sans"/>
              </a:rPr>
              <a:t>Население</a:t>
            </a:r>
            <a:r>
              <a:rPr lang="ru-RU" sz="1400" b="0" strike="noStrike" spc="-1">
                <a:solidFill>
                  <a:srgbClr val="31489F"/>
                </a:solidFill>
                <a:latin typeface="Arial"/>
                <a:ea typeface="DejaVu Sans"/>
              </a:rPr>
              <a:t> 1 253 463 чел.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40" name="Рисунок 7"/>
          <p:cNvPicPr/>
          <p:nvPr/>
        </p:nvPicPr>
        <p:blipFill>
          <a:blip r:embed="rId9"/>
          <a:stretch/>
        </p:blipFill>
        <p:spPr>
          <a:xfrm>
            <a:off x="5133600" y="1620720"/>
            <a:ext cx="629280" cy="62928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8"/>
          <p:cNvPicPr/>
          <p:nvPr/>
        </p:nvPicPr>
        <p:blipFill>
          <a:blip r:embed="rId10"/>
          <a:stretch/>
        </p:blipFill>
        <p:spPr>
          <a:xfrm>
            <a:off x="5145480" y="2334240"/>
            <a:ext cx="605160" cy="60516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9"/>
          <p:cNvPicPr/>
          <p:nvPr/>
        </p:nvPicPr>
        <p:blipFill>
          <a:blip r:embed="rId11"/>
          <a:stretch/>
        </p:blipFill>
        <p:spPr>
          <a:xfrm>
            <a:off x="194040" y="1378080"/>
            <a:ext cx="4307760" cy="4474800"/>
          </a:xfrm>
          <a:prstGeom prst="rect">
            <a:avLst/>
          </a:prstGeom>
          <a:ln>
            <a:noFill/>
          </a:ln>
        </p:spPr>
      </p:pic>
      <p:sp>
        <p:nvSpPr>
          <p:cNvPr id="143" name="CustomShape 8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4" name="CustomShape 9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6"/>
          <p:cNvPicPr/>
          <p:nvPr/>
        </p:nvPicPr>
        <p:blipFill>
          <a:blip r:embed="rId3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2214720" y="1540440"/>
            <a:ext cx="6641640" cy="39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7" name="Рисунок 12"/>
          <p:cNvPicPr/>
          <p:nvPr/>
        </p:nvPicPr>
        <p:blipFill>
          <a:blip r:embed="rId4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sp>
        <p:nvSpPr>
          <p:cNvPr id="148" name="CustomShape 2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2C44A3"/>
              </a:gs>
              <a:gs pos="100000">
                <a:srgbClr val="3959D3"/>
              </a:gs>
            </a:gsLst>
            <a:lin ang="16200000"/>
          </a:gradFill>
          <a:ln>
            <a:solidFill>
              <a:srgbClr val="4962C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Приоритетные направления на 2020 год для инвестирования в отрасли сельского хозяйства и перерабатывающей промышленности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9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grpSp>
        <p:nvGrpSpPr>
          <p:cNvPr id="150" name="Group 3"/>
          <p:cNvGrpSpPr/>
          <p:nvPr/>
        </p:nvGrpSpPr>
        <p:grpSpPr>
          <a:xfrm>
            <a:off x="214200" y="1621440"/>
            <a:ext cx="8713800" cy="4164840"/>
            <a:chOff x="214200" y="1621440"/>
            <a:chExt cx="8713800" cy="4164840"/>
          </a:xfrm>
        </p:grpSpPr>
        <p:sp>
          <p:nvSpPr>
            <p:cNvPr id="151" name="CustomShape 4"/>
            <p:cNvSpPr/>
            <p:nvPr/>
          </p:nvSpPr>
          <p:spPr>
            <a:xfrm>
              <a:off x="214200" y="1621440"/>
              <a:ext cx="8713800" cy="19767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5"/>
            <p:cNvSpPr/>
            <p:nvPr/>
          </p:nvSpPr>
          <p:spPr>
            <a:xfrm>
              <a:off x="478440" y="1653480"/>
              <a:ext cx="1514160" cy="1449000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6"/>
            <p:cNvSpPr/>
            <p:nvPr/>
          </p:nvSpPr>
          <p:spPr>
            <a:xfrm rot="10800000">
              <a:off x="480600" y="3369960"/>
              <a:ext cx="1514160" cy="24163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113760" rIns="113760" bIns="113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Развитие молочного животноводства 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54" name="CustomShape 7"/>
            <p:cNvSpPr/>
            <p:nvPr/>
          </p:nvSpPr>
          <p:spPr>
            <a:xfrm>
              <a:off x="2146320" y="1653480"/>
              <a:ext cx="1514160" cy="1449000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8"/>
            <p:cNvSpPr/>
            <p:nvPr/>
          </p:nvSpPr>
          <p:spPr>
            <a:xfrm rot="10800000">
              <a:off x="2148120" y="3369960"/>
              <a:ext cx="1514160" cy="24163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113760" rIns="113760" bIns="113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Развитие отрасли птицеводст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ва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56" name="CustomShape 9"/>
            <p:cNvSpPr/>
            <p:nvPr/>
          </p:nvSpPr>
          <p:spPr>
            <a:xfrm>
              <a:off x="3813840" y="1653480"/>
              <a:ext cx="1514160" cy="1449000"/>
            </a:xfrm>
            <a:prstGeom prst="roundRect">
              <a:avLst>
                <a:gd name="adj" fmla="val 10000"/>
              </a:avLst>
            </a:prstGeom>
            <a:blipFill rotWithShape="0">
              <a:blip r:embed="rId8"/>
              <a:stretch>
                <a:fillRect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10"/>
            <p:cNvSpPr/>
            <p:nvPr/>
          </p:nvSpPr>
          <p:spPr>
            <a:xfrm rot="10800000">
              <a:off x="3816000" y="3369960"/>
              <a:ext cx="1514160" cy="24163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99720" tIns="99720" rIns="99720" bIns="99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Создание производств по глубокой переработке продукции сельского хозяйства, в том числе глубокая переработка зерна.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58" name="CustomShape 11"/>
            <p:cNvSpPr/>
            <p:nvPr/>
          </p:nvSpPr>
          <p:spPr>
            <a:xfrm>
              <a:off x="5481720" y="1653480"/>
              <a:ext cx="1514160" cy="1449000"/>
            </a:xfrm>
            <a:prstGeom prst="roundRect">
              <a:avLst>
                <a:gd name="adj" fmla="val 10000"/>
              </a:avLst>
            </a:prstGeom>
            <a:blipFill rotWithShape="0">
              <a:blip r:embed="rId9"/>
              <a:stretch>
                <a:fillRect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12"/>
            <p:cNvSpPr/>
            <p:nvPr/>
          </p:nvSpPr>
          <p:spPr>
            <a:xfrm rot="10800000">
              <a:off x="5483520" y="3369960"/>
              <a:ext cx="1514160" cy="24163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113760" rIns="113760" bIns="113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Развитие рыбохозяйственного комплекса.  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60" name="CustomShape 13"/>
            <p:cNvSpPr/>
            <p:nvPr/>
          </p:nvSpPr>
          <p:spPr>
            <a:xfrm>
              <a:off x="7149240" y="1653480"/>
              <a:ext cx="1514160" cy="1449000"/>
            </a:xfrm>
            <a:prstGeom prst="roundRect">
              <a:avLst>
                <a:gd name="adj" fmla="val 10000"/>
              </a:avLst>
            </a:prstGeom>
            <a:blipFill rotWithShape="0">
              <a:blip r:embed="rId10"/>
              <a:stretch>
                <a:fillRect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4"/>
            <p:cNvSpPr/>
            <p:nvPr/>
          </p:nvSpPr>
          <p:spPr>
            <a:xfrm rot="10800000">
              <a:off x="7151400" y="3369960"/>
              <a:ext cx="1514160" cy="24163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113760" rIns="113760" bIns="113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Развитие малого и среднего предпринимательства на селе. </a:t>
              </a:r>
              <a:endParaRPr lang="ru-RU" sz="1600" b="0" strike="noStrike" spc="-1">
                <a:latin typeface="Arial"/>
              </a:endParaRPr>
            </a:p>
          </p:txBody>
        </p:sp>
      </p:grpSp>
      <p:grpSp>
        <p:nvGrpSpPr>
          <p:cNvPr id="162" name="Group 15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63" name="CustomShape 16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4" name="CustomShape 17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763640" y="404640"/>
            <a:ext cx="7368120" cy="790200"/>
          </a:xfrm>
          <a:prstGeom prst="rect">
            <a:avLst/>
          </a:prstGeom>
          <a:gradFill rotWithShape="0">
            <a:gsLst>
              <a:gs pos="0">
                <a:srgbClr val="2C44A3"/>
              </a:gs>
              <a:gs pos="100000">
                <a:srgbClr val="3959D3"/>
              </a:gs>
            </a:gsLst>
            <a:lin ang="16200000"/>
          </a:gradFill>
          <a:ln>
            <a:solidFill>
              <a:srgbClr val="4962C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Ульяновская область. Развитая логистика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6" name="Рисунок 14"/>
          <p:cNvPicPr/>
          <p:nvPr/>
        </p:nvPicPr>
        <p:blipFill>
          <a:blip r:embed="rId2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167" name="Рисунок 15"/>
          <p:cNvPicPr/>
          <p:nvPr/>
        </p:nvPicPr>
        <p:blipFill>
          <a:blip r:embed="rId3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graphicFrame>
        <p:nvGraphicFramePr>
          <p:cNvPr id="168" name="Table 2"/>
          <p:cNvGraphicFramePr/>
          <p:nvPr/>
        </p:nvGraphicFramePr>
        <p:xfrm>
          <a:off x="4417920" y="2814120"/>
          <a:ext cx="4392000" cy="3063240"/>
        </p:xfrm>
        <a:graphic>
          <a:graphicData uri="http://schemas.openxmlformats.org/drawingml/2006/table">
            <a:tbl>
              <a:tblPr/>
              <a:tblGrid>
                <a:gridCol w="1416600"/>
                <a:gridCol w="920880"/>
                <a:gridCol w="920880"/>
                <a:gridCol w="1133640"/>
              </a:tblGrid>
              <a:tr h="55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Пункт назначения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Авто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транспорт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Железно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дорожный транспорт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Водный транспорт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Москва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903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917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Санкт-Петербург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1639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1806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2111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Калининград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2154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2204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Ростов-на-Дону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1312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1415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1598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Азов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1355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1438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1629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Астрахань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1272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1132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1516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Иран (Анзали)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2526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Турция (Самсун)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2432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Нидерланды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4516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4E67C8"/>
                      </a:solidFill>
                    </a:lnT>
                    <a:lnB w="12240">
                      <a:solidFill>
                        <a:srgbClr val="4E67C8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9" name="CustomShape 3"/>
          <p:cNvSpPr/>
          <p:nvPr/>
        </p:nvSpPr>
        <p:spPr>
          <a:xfrm>
            <a:off x="1368360" y="1392840"/>
            <a:ext cx="249768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31489F"/>
                </a:solidFill>
                <a:latin typeface="Arial"/>
                <a:ea typeface="DejaVu Sans"/>
              </a:rPr>
              <a:t>4 вида транспортных путей: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70" name="Рисунок 2"/>
          <p:cNvPicPr/>
          <p:nvPr/>
        </p:nvPicPr>
        <p:blipFill>
          <a:blip r:embed="rId4"/>
          <a:stretch/>
        </p:blipFill>
        <p:spPr>
          <a:xfrm>
            <a:off x="479520" y="1868760"/>
            <a:ext cx="754200" cy="75420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3"/>
          <p:cNvPicPr/>
          <p:nvPr/>
        </p:nvPicPr>
        <p:blipFill>
          <a:blip r:embed="rId5"/>
          <a:stretch/>
        </p:blipFill>
        <p:spPr>
          <a:xfrm>
            <a:off x="478440" y="2885040"/>
            <a:ext cx="754200" cy="75420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4"/>
          <p:cNvPicPr/>
          <p:nvPr/>
        </p:nvPicPr>
        <p:blipFill>
          <a:blip r:embed="rId6"/>
          <a:stretch/>
        </p:blipFill>
        <p:spPr>
          <a:xfrm>
            <a:off x="478440" y="4851720"/>
            <a:ext cx="754200" cy="75096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5"/>
          <p:cNvPicPr/>
          <p:nvPr/>
        </p:nvPicPr>
        <p:blipFill>
          <a:blip r:embed="rId7"/>
          <a:stretch/>
        </p:blipFill>
        <p:spPr>
          <a:xfrm>
            <a:off x="479520" y="3836160"/>
            <a:ext cx="754200" cy="75420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1451520" y="3836160"/>
            <a:ext cx="26974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Водный путь по реке Волга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обоих берегах имеются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речные порты, судо-ремонтная станция в с. Криуши.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1451520" y="2820600"/>
            <a:ext cx="2841480" cy="100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Железнодорожный путь 3 линии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Перевозки в сообщениях с Белоруссией, странами Европы, Прикаспийскими государствами, Казахстаном, Китаем 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1452600" y="1833840"/>
            <a:ext cx="2697480" cy="100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Развитая сеть автомобильных дорог и 2 действующих мостовых перехода через р. Волга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с выходом на федеральную трассу «М5 Урал»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1451520" y="4677120"/>
            <a:ext cx="2697480" cy="11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Международное воздушное сообщение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через 2 аэропорта класса «А». Аэропорт Ульяновск-Восточный является базовым аэропортом транспортной авиакомпании «Волга-Днепр».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8" name="CustomShape 8"/>
          <p:cNvSpPr/>
          <p:nvPr/>
        </p:nvSpPr>
        <p:spPr>
          <a:xfrm>
            <a:off x="4417920" y="2410200"/>
            <a:ext cx="457020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31489F"/>
                </a:solidFill>
                <a:latin typeface="Arial"/>
                <a:ea typeface="DejaVu Sans"/>
              </a:rPr>
              <a:t>Расстояние до основных транспортных хабов, км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79" name="Рисунок 7"/>
          <p:cNvPicPr/>
          <p:nvPr/>
        </p:nvPicPr>
        <p:blipFill>
          <a:blip r:embed="rId8"/>
          <a:stretch/>
        </p:blipFill>
        <p:spPr>
          <a:xfrm>
            <a:off x="4150800" y="1482120"/>
            <a:ext cx="1047600" cy="857520"/>
          </a:xfrm>
          <a:prstGeom prst="rect">
            <a:avLst/>
          </a:prstGeom>
          <a:ln>
            <a:noFill/>
          </a:ln>
        </p:spPr>
      </p:pic>
      <p:sp>
        <p:nvSpPr>
          <p:cNvPr id="180" name="CustomShape 9"/>
          <p:cNvSpPr/>
          <p:nvPr/>
        </p:nvSpPr>
        <p:spPr>
          <a:xfrm>
            <a:off x="5189400" y="1652040"/>
            <a:ext cx="398952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71360" indent="-169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Безпошлинный ввоз материалов, конструкций , комплектующих и оборудования</a:t>
            </a:r>
            <a:endParaRPr lang="ru-RU" sz="1200" b="0" strike="noStrike" spc="-1">
              <a:latin typeface="Arial"/>
            </a:endParaRPr>
          </a:p>
          <a:p>
            <a:pPr marL="171360" indent="-169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Безпошлинный экспорт зерна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1" name="CustomShape 10"/>
          <p:cNvSpPr/>
          <p:nvPr/>
        </p:nvSpPr>
        <p:spPr>
          <a:xfrm>
            <a:off x="5158800" y="1330560"/>
            <a:ext cx="367056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31489F"/>
                </a:solidFill>
                <a:latin typeface="Arial"/>
                <a:ea typeface="DejaVu Sans"/>
              </a:rPr>
              <a:t>Особая экономическая зона «Ульяновск»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9"/>
          <a:stretch/>
        </p:blipFill>
        <p:spPr>
          <a:xfrm>
            <a:off x="592200" y="595008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183" name="CustomShape 11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4" name="CustomShape 12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763640" y="332640"/>
            <a:ext cx="7368120" cy="718200"/>
          </a:xfrm>
          <a:prstGeom prst="rect">
            <a:avLst/>
          </a:prstGeom>
          <a:gradFill rotWithShape="0">
            <a:gsLst>
              <a:gs pos="0">
                <a:srgbClr val="2C44A3"/>
              </a:gs>
              <a:gs pos="100000">
                <a:srgbClr val="3959D3"/>
              </a:gs>
            </a:gsLst>
            <a:lin ang="16200000"/>
          </a:gradFill>
          <a:ln>
            <a:solidFill>
              <a:srgbClr val="4962C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Сектор ЖИВОТНОВОДСТВО. Потенциал региона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86" name="Рисунок 14"/>
          <p:cNvPicPr/>
          <p:nvPr/>
        </p:nvPicPr>
        <p:blipFill>
          <a:blip r:embed="rId2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187" name="Рисунок 15"/>
          <p:cNvPicPr/>
          <p:nvPr/>
        </p:nvPicPr>
        <p:blipFill>
          <a:blip r:embed="rId3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188" name="Picture 2"/>
          <p:cNvPicPr/>
          <p:nvPr/>
        </p:nvPicPr>
        <p:blipFill>
          <a:blip r:embed="rId4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4"/>
          <p:cNvPicPr/>
          <p:nvPr/>
        </p:nvPicPr>
        <p:blipFill>
          <a:blip r:embed="rId5"/>
          <a:stretch/>
        </p:blipFill>
        <p:spPr>
          <a:xfrm>
            <a:off x="2834640" y="2048400"/>
            <a:ext cx="3318480" cy="321804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128160" y="2171160"/>
            <a:ext cx="27334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107 тыс. тонн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дополнительная потребность в молоке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(Необходимо построить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13 молочно товарных ферм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на 1200 голов КРС)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274320" y="4322160"/>
            <a:ext cx="260532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133 млн. шт.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дополнительная потребность яиц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(Возобновление существующих производств на территории региона)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1826280" y="1103040"/>
            <a:ext cx="537588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34 тыс. тонн дополнительная 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потребность в мясе птицы 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(Возобновление существующих производств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на территории региона</a:t>
            </a:r>
            <a:r>
              <a:rPr lang="ru-RU" sz="1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6400800" y="3002040"/>
            <a:ext cx="248652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10,5 тыс. тонн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дополнительная потребность в мясе говядины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(Необходимо построить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15 ферм мясного направления)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2851920" y="5591160"/>
            <a:ext cx="354780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22 тыс. тонн профицит свинины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5" name="CustomShape 7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6" name="CustomShape 8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4265280"/>
            <a:ext cx="9142200" cy="1942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1763640" y="258480"/>
            <a:ext cx="7368120" cy="790200"/>
          </a:xfrm>
          <a:prstGeom prst="rect">
            <a:avLst/>
          </a:prstGeom>
          <a:gradFill rotWithShape="0">
            <a:gsLst>
              <a:gs pos="0">
                <a:srgbClr val="2C44A3"/>
              </a:gs>
              <a:gs pos="100000">
                <a:srgbClr val="3959D3"/>
              </a:gs>
            </a:gsLst>
            <a:lin ang="16200000"/>
          </a:gradFill>
          <a:ln w="9360">
            <a:solidFill>
              <a:srgbClr val="4962C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Поддержка отрасли животноводства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9" name="Рисунок 3"/>
          <p:cNvPicPr/>
          <p:nvPr/>
        </p:nvPicPr>
        <p:blipFill>
          <a:blip r:embed="rId3"/>
          <a:stretch/>
        </p:blipFill>
        <p:spPr>
          <a:xfrm>
            <a:off x="382320" y="13392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00" name="Рисунок 13"/>
          <p:cNvPicPr/>
          <p:nvPr/>
        </p:nvPicPr>
        <p:blipFill>
          <a:blip r:embed="rId4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01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graphicFrame>
        <p:nvGraphicFramePr>
          <p:cNvPr id="202" name="Table 3"/>
          <p:cNvGraphicFramePr/>
          <p:nvPr>
            <p:extLst>
              <p:ext uri="{D42A27DB-BD31-4B8C-83A1-F6EECF244321}">
                <p14:modId xmlns:p14="http://schemas.microsoft.com/office/powerpoint/2010/main" val="223320811"/>
              </p:ext>
            </p:extLst>
          </p:nvPr>
        </p:nvGraphicFramePr>
        <p:xfrm>
          <a:off x="265320" y="1382400"/>
          <a:ext cx="8640720" cy="2926080"/>
        </p:xfrm>
        <a:graphic>
          <a:graphicData uri="http://schemas.openxmlformats.org/drawingml/2006/table">
            <a:tbl>
              <a:tblPr/>
              <a:tblGrid>
                <a:gridCol w="2066400"/>
                <a:gridCol w="6574320"/>
              </a:tblGrid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000 рублей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1 голову приобретённого импортного племенного молодняка КРС молочного направления;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30 000 рублей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1 голову приобретённого отечественного племенного молодняка сельскохозяйственных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животных;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00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рублей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содержание 1 головы племенного маточного поголовья КРС молочного направления;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500 рублей </a:t>
                      </a:r>
                      <a:endParaRPr lang="ru-RU" sz="1200" b="1" strike="noStrike" spc="-1" dirty="0" smtClean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1200 рублей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на содержание 1 головы племенного маточного поголовья КРС мясного направления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;</a:t>
                      </a:r>
                    </a:p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на содержание 1 головы племенного маточного поголовья  свиней;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3,3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рубля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1 литр реализованного молока;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50%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- на приобретение сельскохозяйственной техники и оборудования;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приобретение молодняка птицы;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до 25%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- на строительство и модернизацию объектов животноводства </a:t>
                      </a:r>
                      <a:r>
                        <a:rPr lang="ru-RU" sz="12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(федеральный бюджет)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50%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 на приобретение рыбопосадочного материала и комбикормов для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рыб.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3" name="Line 4"/>
          <p:cNvSpPr/>
          <p:nvPr/>
        </p:nvSpPr>
        <p:spPr>
          <a:xfrm>
            <a:off x="2185200" y="1225080"/>
            <a:ext cx="9360" cy="2999160"/>
          </a:xfrm>
          <a:prstGeom prst="line">
            <a:avLst/>
          </a:prstGeom>
          <a:ln>
            <a:rou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pic>
        <p:nvPicPr>
          <p:cNvPr id="204" name="Рисунок 6"/>
          <p:cNvPicPr/>
          <p:nvPr/>
        </p:nvPicPr>
        <p:blipFill>
          <a:blip r:embed="rId6"/>
          <a:stretch/>
        </p:blipFill>
        <p:spPr>
          <a:xfrm>
            <a:off x="107640" y="4365360"/>
            <a:ext cx="2113200" cy="1582200"/>
          </a:xfrm>
          <a:prstGeom prst="rect">
            <a:avLst/>
          </a:prstGeom>
          <a:ln>
            <a:noFill/>
          </a:ln>
        </p:spPr>
      </p:pic>
      <p:pic>
        <p:nvPicPr>
          <p:cNvPr id="205" name="Рисунок 7"/>
          <p:cNvPicPr/>
          <p:nvPr/>
        </p:nvPicPr>
        <p:blipFill>
          <a:blip r:embed="rId7"/>
          <a:stretch/>
        </p:blipFill>
        <p:spPr>
          <a:xfrm>
            <a:off x="4516200" y="4365360"/>
            <a:ext cx="2661120" cy="158220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8"/>
          <p:cNvPicPr/>
          <p:nvPr/>
        </p:nvPicPr>
        <p:blipFill>
          <a:blip r:embed="rId8"/>
          <a:stretch/>
        </p:blipFill>
        <p:spPr>
          <a:xfrm>
            <a:off x="2267640" y="4382640"/>
            <a:ext cx="2174760" cy="156492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11"/>
          <p:cNvPicPr/>
          <p:nvPr/>
        </p:nvPicPr>
        <p:blipFill>
          <a:blip r:embed="rId9"/>
          <a:srcRect r="19686"/>
          <a:stretch/>
        </p:blipFill>
        <p:spPr>
          <a:xfrm>
            <a:off x="7236360" y="4375440"/>
            <a:ext cx="1674000" cy="1563120"/>
          </a:xfrm>
          <a:prstGeom prst="rect">
            <a:avLst/>
          </a:prstGeom>
          <a:ln>
            <a:noFill/>
          </a:ln>
        </p:spPr>
      </p:pic>
      <p:sp>
        <p:nvSpPr>
          <p:cNvPr id="208" name="CustomShape 5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3848" y="4224240"/>
            <a:ext cx="9017272" cy="1942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1763640" y="258480"/>
            <a:ext cx="7368120" cy="790200"/>
          </a:xfrm>
          <a:prstGeom prst="rect">
            <a:avLst/>
          </a:prstGeom>
          <a:gradFill rotWithShape="0">
            <a:gsLst>
              <a:gs pos="0">
                <a:srgbClr val="2C44A3"/>
              </a:gs>
              <a:gs pos="100000">
                <a:srgbClr val="3959D3"/>
              </a:gs>
            </a:gsLst>
            <a:lin ang="16200000"/>
          </a:gradFill>
          <a:ln w="9360">
            <a:solidFill>
              <a:srgbClr val="4962C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Поддержка отрасли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переработки сельхозпродукции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9" name="Рисунок 3"/>
          <p:cNvPicPr/>
          <p:nvPr/>
        </p:nvPicPr>
        <p:blipFill>
          <a:blip r:embed="rId3"/>
          <a:stretch/>
        </p:blipFill>
        <p:spPr>
          <a:xfrm>
            <a:off x="382320" y="13392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00" name="Рисунок 13"/>
          <p:cNvPicPr/>
          <p:nvPr/>
        </p:nvPicPr>
        <p:blipFill>
          <a:blip r:embed="rId4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01" name="Picture 2"/>
          <p:cNvPicPr/>
          <p:nvPr/>
        </p:nvPicPr>
        <p:blipFill>
          <a:blip r:embed="rId5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graphicFrame>
        <p:nvGraphicFramePr>
          <p:cNvPr id="202" name="Table 3"/>
          <p:cNvGraphicFramePr/>
          <p:nvPr>
            <p:extLst>
              <p:ext uri="{D42A27DB-BD31-4B8C-83A1-F6EECF244321}">
                <p14:modId xmlns:p14="http://schemas.microsoft.com/office/powerpoint/2010/main" val="3763606188"/>
              </p:ext>
            </p:extLst>
          </p:nvPr>
        </p:nvGraphicFramePr>
        <p:xfrm>
          <a:off x="265320" y="1196752"/>
          <a:ext cx="8640720" cy="3027488"/>
        </p:xfrm>
        <a:graphic>
          <a:graphicData uri="http://schemas.openxmlformats.org/drawingml/2006/table">
            <a:tbl>
              <a:tblPr/>
              <a:tblGrid>
                <a:gridCol w="2066400"/>
                <a:gridCol w="6574320"/>
              </a:tblGrid>
              <a:tr h="3027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до 50</a:t>
                      </a: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%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300" b="1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 25%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300" b="1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 20%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300" b="1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Tahoma"/>
                        </a:rPr>
                        <a:t>2000 рублей</a:t>
                      </a:r>
                      <a:endParaRPr lang="ru-RU" sz="1300" b="0" strike="noStrike" spc="-1" dirty="0" smtClean="0">
                        <a:latin typeface="+mn-lt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на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приобретение сельскохозяйственной техники и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оборудования;</a:t>
                      </a:r>
                      <a:endParaRPr lang="ru-RU" sz="1300" b="0" strike="noStrike" spc="-1" dirty="0">
                        <a:solidFill>
                          <a:schemeClr val="tx1"/>
                        </a:solidFill>
                        <a:latin typeface="Arial"/>
                        <a:ea typeface="+mn-ea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компенсация разницы между текущей и </a:t>
                      </a:r>
                      <a:r>
                        <a:rPr lang="ru-RU" sz="1300" b="0" strike="noStrike" spc="-1" smtClean="0">
                          <a:latin typeface="+mn-lt"/>
                        </a:rPr>
                        <a:t>предшествующей ценой на </a:t>
                      </a:r>
                      <a:r>
                        <a:rPr lang="ru-RU" sz="1300" b="0" strike="noStrike" spc="-1" dirty="0" smtClean="0">
                          <a:latin typeface="Arial"/>
                        </a:rPr>
                        <a:t>приобретение продовольственной </a:t>
                      </a:r>
                      <a:r>
                        <a:rPr lang="ru-RU" sz="1300" b="0" strike="noStrike" spc="-1" smtClean="0">
                          <a:latin typeface="Arial"/>
                        </a:rPr>
                        <a:t>пшеницы</a:t>
                      </a:r>
                      <a:r>
                        <a:rPr lang="ru-RU" sz="1300" b="0" strike="noStrike" spc="-1" baseline="0" smtClean="0">
                          <a:latin typeface="Arial"/>
                        </a:rPr>
                        <a:t> </a:t>
                      </a:r>
                      <a:r>
                        <a:rPr lang="ru-RU" sz="1300" b="0" strike="noStrike" spc="-1" smtClean="0">
                          <a:latin typeface="Arial"/>
                        </a:rPr>
                        <a:t>для </a:t>
                      </a:r>
                      <a:r>
                        <a:rPr lang="ru-RU" sz="1300" b="0" strike="noStrike" spc="-1" dirty="0" smtClean="0">
                          <a:latin typeface="Arial"/>
                        </a:rPr>
                        <a:t>производителей муки;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0" strike="noStrike" spc="-1" dirty="0" smtClean="0">
                          <a:latin typeface="+mn-lt"/>
                        </a:rPr>
                        <a:t>на  создание и модернизацию предприятий по переработке масличных культур,</a:t>
                      </a:r>
                      <a:r>
                        <a:rPr lang="ru-RU" sz="1300" b="0" strike="noStrike" spc="-1" baseline="0" dirty="0" smtClean="0">
                          <a:latin typeface="+mn-lt"/>
                        </a:rPr>
                        <a:t> а так же рыб, ракообразных и моллюсков </a:t>
                      </a:r>
                      <a:r>
                        <a:rPr lang="ru-RU" sz="1300" b="0" i="1" strike="noStrike" spc="-1" dirty="0" smtClean="0">
                          <a:latin typeface="+mn-lt"/>
                        </a:rPr>
                        <a:t>(федеральный</a:t>
                      </a:r>
                      <a:r>
                        <a:rPr lang="ru-RU" sz="1300" b="0" i="1" strike="noStrike" spc="-1" baseline="0" dirty="0" smtClean="0">
                          <a:latin typeface="+mn-lt"/>
                        </a:rPr>
                        <a:t> бюджет</a:t>
                      </a:r>
                      <a:r>
                        <a:rPr lang="ru-RU" sz="1300" b="0" i="1" strike="noStrike" spc="-1" dirty="0" smtClean="0">
                          <a:latin typeface="+mn-lt"/>
                        </a:rPr>
                        <a:t>);</a:t>
                      </a:r>
                      <a:endParaRPr lang="ru-RU" sz="1300" b="0" strike="noStrike" spc="-1" dirty="0" smtClean="0">
                        <a:latin typeface="Arial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300" b="0" strike="noStrike" spc="-1" dirty="0" smtClean="0">
                          <a:latin typeface="Arial"/>
                        </a:rPr>
                        <a:t>на  создание и модернизацию предприятий глубокой переработки зерна </a:t>
                      </a:r>
                      <a:r>
                        <a:rPr lang="ru-RU" sz="1300" b="0" i="1" strike="noStrike" spc="-1" dirty="0" smtClean="0">
                          <a:latin typeface="Arial"/>
                        </a:rPr>
                        <a:t>(федеральный</a:t>
                      </a:r>
                      <a:r>
                        <a:rPr lang="ru-RU" sz="1300" b="0" i="1" strike="noStrike" spc="-1" baseline="0" dirty="0" smtClean="0">
                          <a:latin typeface="Arial"/>
                        </a:rPr>
                        <a:t> бюджет</a:t>
                      </a:r>
                      <a:r>
                        <a:rPr lang="ru-RU" sz="1300" b="0" i="1" strike="noStrike" spc="-1" dirty="0" smtClean="0">
                          <a:latin typeface="Arial"/>
                        </a:rPr>
                        <a:t>);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300" b="0" i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Tahoma"/>
                        </a:rPr>
                        <a:t> на</a:t>
                      </a:r>
                      <a:r>
                        <a:rPr lang="ru-RU" sz="1300" b="0" i="0" strike="noStrike" spc="-1" baseline="0" dirty="0" smtClean="0">
                          <a:solidFill>
                            <a:srgbClr val="000000"/>
                          </a:solidFill>
                          <a:latin typeface="+mn-lt"/>
                          <a:ea typeface="Tahoma"/>
                        </a:rPr>
                        <a:t> 1 тонну произведённого и реализованного хлеба и хлебобулочных изделий.</a:t>
                      </a:r>
                      <a:endParaRPr lang="ru-RU" sz="1300" b="0" i="1" strike="noStrike" spc="-1" dirty="0" smtClean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3" name="Line 4"/>
          <p:cNvSpPr/>
          <p:nvPr/>
        </p:nvSpPr>
        <p:spPr>
          <a:xfrm>
            <a:off x="2185200" y="1225080"/>
            <a:ext cx="9360" cy="2999160"/>
          </a:xfrm>
          <a:prstGeom prst="line">
            <a:avLst/>
          </a:prstGeom>
          <a:ln>
            <a:rou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Arial"/>
              </a:rPr>
              <a:t>7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026" name="Picture 2" descr="C:\Users\Пользователь\Desktop\Новая папка\5824899999a4f-hleb_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83" y="4293095"/>
            <a:ext cx="2387137" cy="15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Новая папка\hl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7535"/>
            <a:ext cx="2033340" cy="15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Новая папка\shutterstock_6870119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05772"/>
            <a:ext cx="2348000" cy="15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Новая папка\scale_1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00707"/>
            <a:ext cx="2378607" cy="1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763640" y="332640"/>
            <a:ext cx="7368120" cy="718200"/>
          </a:xfrm>
          <a:prstGeom prst="rect">
            <a:avLst/>
          </a:prstGeom>
          <a:gradFill rotWithShape="0">
            <a:gsLst>
              <a:gs pos="0">
                <a:srgbClr val="7EBF2C"/>
              </a:gs>
              <a:gs pos="100000">
                <a:srgbClr val="A4F839"/>
              </a:gs>
            </a:gsLst>
            <a:lin ang="16200000"/>
          </a:gradFill>
          <a:ln>
            <a:solidFill>
              <a:srgbClr val="A3E84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Сектор РАСТЕНИЕВОДСТВО.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Основное направление ЭКСПОРТ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11" name="Рисунок 14"/>
          <p:cNvPicPr/>
          <p:nvPr/>
        </p:nvPicPr>
        <p:blipFill>
          <a:blip r:embed="rId2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12" name="Рисунок 15"/>
          <p:cNvPicPr/>
          <p:nvPr/>
        </p:nvPicPr>
        <p:blipFill>
          <a:blip r:embed="rId3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13" name="Picture 2"/>
          <p:cNvPicPr/>
          <p:nvPr/>
        </p:nvPicPr>
        <p:blipFill>
          <a:blip r:embed="rId4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1967040" y="1340640"/>
            <a:ext cx="662292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Целевые показатели производства продукции растениеводства до 2024 года в целях обеспечения экспорта, тыс.т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215" name="Table 3"/>
          <p:cNvGraphicFramePr/>
          <p:nvPr/>
        </p:nvGraphicFramePr>
        <p:xfrm>
          <a:off x="1475640" y="1978200"/>
          <a:ext cx="6624720" cy="2102760"/>
        </p:xfrm>
        <a:graphic>
          <a:graphicData uri="http://schemas.openxmlformats.org/drawingml/2006/table">
            <a:tbl>
              <a:tblPr/>
              <a:tblGrid>
                <a:gridCol w="2208240"/>
                <a:gridCol w="2208240"/>
                <a:gridCol w="2208240"/>
              </a:tblGrid>
              <a:tr h="38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Вид продукции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2019 (факт)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2024 (план)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</a:tr>
              <a:tr h="67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Зерновые и зернобобовые культуры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1 168,6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1 808,0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</a:tr>
              <a:tr h="67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Масличные культуры, в том числе: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366,4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400,1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- подсолнечник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332,0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339,9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</a:tr>
            </a:tbl>
          </a:graphicData>
        </a:graphic>
      </p:graphicFrame>
      <p:sp>
        <p:nvSpPr>
          <p:cNvPr id="216" name="CustomShape 4"/>
          <p:cNvSpPr/>
          <p:nvPr/>
        </p:nvSpPr>
        <p:spPr>
          <a:xfrm>
            <a:off x="4786920" y="4416480"/>
            <a:ext cx="3824280" cy="11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ПЛАН: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72 миллиона долларов США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-плановый показатель экспорта продукции АПК в 2024 году Минсельхозом России для Ульяновской области 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745920" y="4457520"/>
            <a:ext cx="3824280" cy="94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ФАКТ: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10 миллионов долларов США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фактический показатель экспорта продукции АПК УО в 2019 году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Arial"/>
              </a:rPr>
              <a:t>8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19" name="CustomShape 7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763640" y="332640"/>
            <a:ext cx="7368120" cy="718200"/>
          </a:xfrm>
          <a:prstGeom prst="rect">
            <a:avLst/>
          </a:prstGeom>
          <a:gradFill rotWithShape="0">
            <a:gsLst>
              <a:gs pos="0">
                <a:srgbClr val="7EBF2C"/>
              </a:gs>
              <a:gs pos="100000">
                <a:srgbClr val="A4F839"/>
              </a:gs>
            </a:gsLst>
            <a:lin ang="16200000"/>
          </a:gradFill>
          <a:ln>
            <a:solidFill>
              <a:srgbClr val="A3E84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Объем производства продукции растениеводства 2017-2019г.г.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Прогноз 2021/2024г.г.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21" name="Рисунок 14"/>
          <p:cNvPicPr/>
          <p:nvPr/>
        </p:nvPicPr>
        <p:blipFill>
          <a:blip r:embed="rId2"/>
          <a:stretch/>
        </p:blipFill>
        <p:spPr>
          <a:xfrm>
            <a:off x="382320" y="188640"/>
            <a:ext cx="1215360" cy="1150200"/>
          </a:xfrm>
          <a:prstGeom prst="rect">
            <a:avLst/>
          </a:prstGeom>
          <a:ln>
            <a:noFill/>
          </a:ln>
          <a:effectLst>
            <a:glow rad="279400">
              <a:schemeClr val="bg1"/>
            </a:glow>
          </a:effectLst>
        </p:spPr>
      </p:pic>
      <p:pic>
        <p:nvPicPr>
          <p:cNvPr id="222" name="Рисунок 15"/>
          <p:cNvPicPr/>
          <p:nvPr/>
        </p:nvPicPr>
        <p:blipFill>
          <a:blip r:embed="rId3"/>
          <a:stretch/>
        </p:blipFill>
        <p:spPr>
          <a:xfrm>
            <a:off x="0" y="6078600"/>
            <a:ext cx="9142200" cy="776880"/>
          </a:xfrm>
          <a:prstGeom prst="rect">
            <a:avLst/>
          </a:prstGeom>
          <a:ln>
            <a:noFill/>
          </a:ln>
        </p:spPr>
      </p:pic>
      <p:pic>
        <p:nvPicPr>
          <p:cNvPr id="223" name="Picture 2"/>
          <p:cNvPicPr/>
          <p:nvPr/>
        </p:nvPicPr>
        <p:blipFill>
          <a:blip r:embed="rId4"/>
          <a:stretch/>
        </p:blipFill>
        <p:spPr>
          <a:xfrm>
            <a:off x="591480" y="5949360"/>
            <a:ext cx="677520" cy="760320"/>
          </a:xfrm>
          <a:prstGeom prst="rect">
            <a:avLst/>
          </a:prstGeom>
          <a:ln>
            <a:noFill/>
          </a:ln>
        </p:spPr>
      </p:pic>
      <p:graphicFrame>
        <p:nvGraphicFramePr>
          <p:cNvPr id="224" name="Table 2"/>
          <p:cNvGraphicFramePr/>
          <p:nvPr/>
        </p:nvGraphicFramePr>
        <p:xfrm>
          <a:off x="995400" y="1863360"/>
          <a:ext cx="7476480" cy="3233400"/>
        </p:xfrm>
        <a:graphic>
          <a:graphicData uri="http://schemas.openxmlformats.org/drawingml/2006/table">
            <a:tbl>
              <a:tblPr/>
              <a:tblGrid>
                <a:gridCol w="2466720"/>
                <a:gridCol w="782640"/>
                <a:gridCol w="945000"/>
                <a:gridCol w="871560"/>
                <a:gridCol w="1204920"/>
                <a:gridCol w="1205640"/>
              </a:tblGrid>
              <a:tr h="491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Наименование продукции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Объем производства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Прогноз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A7EA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551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2017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2018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2019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212745"/>
                          </a:solidFill>
                          <a:latin typeface="Arial"/>
                          <a:ea typeface="DejaVu Sans"/>
                        </a:rPr>
                        <a:t>Зерновые и зернобобовые культуры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1549,4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1167,5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1168,6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1402,6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1808,6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Картофель с/х сектор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35,1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42,1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Овощи + бахчевые  культуры с/х сектор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60,3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62,9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65,3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68,5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Фрукты | Ягоды свежие  с/х сектор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0FAE9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Масло растительное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24,6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18,2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7EA52"/>
                      </a:solidFill>
                    </a:lnL>
                    <a:lnR w="12240">
                      <a:solidFill>
                        <a:srgbClr val="A7EA52"/>
                      </a:solidFill>
                    </a:lnR>
                    <a:lnT w="12240">
                      <a:solidFill>
                        <a:srgbClr val="A7EA52"/>
                      </a:solidFill>
                    </a:lnT>
                    <a:lnB w="12240">
                      <a:solidFill>
                        <a:srgbClr val="A7EA52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" name="CustomShape 3"/>
          <p:cNvSpPr/>
          <p:nvPr/>
        </p:nvSpPr>
        <p:spPr>
          <a:xfrm>
            <a:off x="8663760" y="6446880"/>
            <a:ext cx="387360" cy="34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latin typeface="Arial"/>
              </a:rPr>
              <a:t>9</a:t>
            </a:r>
            <a:endParaRPr lang="ru-RU" sz="1800" b="1" strike="noStrike" spc="-1" dirty="0"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1271160" y="6340680"/>
            <a:ext cx="68997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Инвестиционный потенциал агропромышленного комплекса Ульяновской области.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7949</TotalTime>
  <Words>2027</Words>
  <Application>Microsoft Office PowerPoint</Application>
  <PresentationFormat>Экран (4:3)</PresentationFormat>
  <Paragraphs>380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PC</dc:creator>
  <dc:description/>
  <cp:lastModifiedBy>Пользователь</cp:lastModifiedBy>
  <cp:revision>464</cp:revision>
  <dcterms:created xsi:type="dcterms:W3CDTF">2017-06-20T16:28:44Z</dcterms:created>
  <dcterms:modified xsi:type="dcterms:W3CDTF">2021-03-18T11:28:46Z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